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47"/>
  </p:notesMasterIdLst>
  <p:sldIdLst>
    <p:sldId id="758" r:id="rId2"/>
    <p:sldId id="760" r:id="rId3"/>
    <p:sldId id="759" r:id="rId4"/>
    <p:sldId id="628" r:id="rId5"/>
    <p:sldId id="630" r:id="rId6"/>
    <p:sldId id="633" r:id="rId7"/>
    <p:sldId id="641" r:id="rId8"/>
    <p:sldId id="645" r:id="rId9"/>
    <p:sldId id="846" r:id="rId10"/>
    <p:sldId id="847" r:id="rId11"/>
    <p:sldId id="649" r:id="rId12"/>
    <p:sldId id="778" r:id="rId13"/>
    <p:sldId id="653" r:id="rId14"/>
    <p:sldId id="655" r:id="rId15"/>
    <p:sldId id="779" r:id="rId16"/>
    <p:sldId id="658" r:id="rId17"/>
    <p:sldId id="780" r:id="rId18"/>
    <p:sldId id="831" r:id="rId19"/>
    <p:sldId id="832" r:id="rId20"/>
    <p:sldId id="824" r:id="rId21"/>
    <p:sldId id="848" r:id="rId22"/>
    <p:sldId id="830" r:id="rId23"/>
    <p:sldId id="762" r:id="rId24"/>
    <p:sldId id="673" r:id="rId25"/>
    <p:sldId id="849" r:id="rId26"/>
    <p:sldId id="834" r:id="rId27"/>
    <p:sldId id="835" r:id="rId28"/>
    <p:sldId id="836" r:id="rId29"/>
    <p:sldId id="837" r:id="rId30"/>
    <p:sldId id="833" r:id="rId31"/>
    <p:sldId id="792" r:id="rId32"/>
    <p:sldId id="677" r:id="rId33"/>
    <p:sldId id="680" r:id="rId34"/>
    <p:sldId id="839" r:id="rId35"/>
    <p:sldId id="793" r:id="rId36"/>
    <p:sldId id="840" r:id="rId37"/>
    <p:sldId id="841" r:id="rId38"/>
    <p:sldId id="842" r:id="rId39"/>
    <p:sldId id="850" r:id="rId40"/>
    <p:sldId id="689" r:id="rId41"/>
    <p:sldId id="844" r:id="rId42"/>
    <p:sldId id="771" r:id="rId43"/>
    <p:sldId id="765" r:id="rId44"/>
    <p:sldId id="766" r:id="rId45"/>
    <p:sldId id="773" r:id="rId46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>
    <p:extLst/>
  </p:cmAuthor>
  <p:cmAuthor id="2" name="Bob Vachon" initials="BV" lastIdx="24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75" autoAdjust="0"/>
    <p:restoredTop sz="81000" autoAdjust="0"/>
  </p:normalViewPr>
  <p:slideViewPr>
    <p:cSldViewPr snapToGrid="0" showGuides="1">
      <p:cViewPr varScale="1">
        <p:scale>
          <a:sx n="79" d="100"/>
          <a:sy n="79" d="100"/>
        </p:scale>
        <p:origin x="342" y="90"/>
      </p:cViewPr>
      <p:guideLst>
        <p:guide orient="horz" pos="1620"/>
        <p:guide pos="336"/>
      </p:guideLst>
    </p:cSldViewPr>
  </p:slideViewPr>
  <p:outlineViewPr>
    <p:cViewPr>
      <p:scale>
        <a:sx n="33" d="100"/>
        <a:sy n="33" d="100"/>
      </p:scale>
      <p:origin x="0" y="-38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11" d="100"/>
        <a:sy n="111" d="100"/>
      </p:scale>
      <p:origin x="0" y="-512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t>11/19/2018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b="0" dirty="0" smtClean="0"/>
              <a:t>Cisco Networking Academy Program</a:t>
            </a:r>
          </a:p>
          <a:p>
            <a:pPr>
              <a:buFontTx/>
              <a:buNone/>
            </a:pPr>
            <a:r>
              <a:rPr lang="en-US" b="0" dirty="0" smtClean="0"/>
              <a:t>Introduction to Networks</a:t>
            </a:r>
            <a:r>
              <a:rPr lang="en-US" b="0" baseline="0" dirty="0" smtClean="0"/>
              <a:t> v6.0</a:t>
            </a:r>
            <a:endParaRPr lang="en-US" b="0" dirty="0" smtClean="0"/>
          </a:p>
          <a:p>
            <a:pPr>
              <a:buFontTx/>
              <a:buNone/>
            </a:pPr>
            <a:r>
              <a:rPr lang="en-US" sz="1200" b="0" dirty="0" smtClean="0"/>
              <a:t>Chapter 9: Transport Layer</a:t>
            </a:r>
            <a:endParaRPr lang="en-GB" b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80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9.1 – Transport</a:t>
            </a:r>
            <a:r>
              <a:rPr lang="en-US" sz="1200" b="0" baseline="0" dirty="0" smtClean="0"/>
              <a:t> Layer Protocols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9.1.1 – Transportation</a:t>
            </a:r>
            <a:r>
              <a:rPr lang="en-US" baseline="0" dirty="0" smtClean="0">
                <a:latin typeface="Arial" charset="0"/>
              </a:rPr>
              <a:t> of Data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9.1.1.5 – TCP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9676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1063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1063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FAD6FEA2-E0A2-4FAE-96AF-664964510D72}" type="slidenum">
              <a:rPr lang="en-US" altLang="en-US" sz="800" smtClean="0"/>
              <a:pPr/>
              <a:t>11</a:t>
            </a:fld>
            <a:endParaRPr lang="en-US" altLang="en-US" sz="800" dirty="0" smtClean="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9.1 – Transport</a:t>
            </a:r>
            <a:r>
              <a:rPr lang="en-US" sz="1200" b="0" baseline="0" dirty="0" smtClean="0"/>
              <a:t> Layer Protocols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9.1.1 – Transportation</a:t>
            </a:r>
            <a:r>
              <a:rPr lang="en-US" baseline="0" dirty="0" smtClean="0">
                <a:latin typeface="Arial" charset="0"/>
              </a:rPr>
              <a:t> of Data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9.1.1.6 – UDP</a:t>
            </a:r>
            <a:endParaRPr lang="en-US" dirty="0" smtClean="0"/>
          </a:p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1783892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1063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1063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FAD6FEA2-E0A2-4FAE-96AF-664964510D72}" type="slidenum">
              <a:rPr lang="en-US" altLang="en-US" sz="800" smtClean="0"/>
              <a:pPr/>
              <a:t>12</a:t>
            </a:fld>
            <a:endParaRPr lang="en-US" altLang="en-US" sz="800" dirty="0" smtClean="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9.1 – Transport</a:t>
            </a:r>
            <a:r>
              <a:rPr lang="en-US" sz="1200" b="0" baseline="0" dirty="0" smtClean="0"/>
              <a:t> Layer Protocols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9.1.1 – Transportation</a:t>
            </a:r>
            <a:r>
              <a:rPr lang="en-US" baseline="0" dirty="0" smtClean="0">
                <a:latin typeface="Arial" charset="0"/>
              </a:rPr>
              <a:t> of Data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9.1.1.7 – The Right</a:t>
            </a:r>
            <a:r>
              <a:rPr lang="en-US" baseline="0" dirty="0" smtClean="0">
                <a:latin typeface="Arial" charset="0"/>
              </a:rPr>
              <a:t> Transport Layer Protocol for the Right Application</a:t>
            </a:r>
            <a:endParaRPr lang="en-US" dirty="0" smtClean="0"/>
          </a:p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7526340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9.1 – Transport</a:t>
            </a:r>
            <a:r>
              <a:rPr lang="en-US" sz="1200" b="0" baseline="0" dirty="0" smtClean="0"/>
              <a:t> Layer Protocols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9.1.2 – TCP and</a:t>
            </a:r>
            <a:r>
              <a:rPr lang="en-US" baseline="0" dirty="0" smtClean="0">
                <a:latin typeface="Arial" charset="0"/>
              </a:rPr>
              <a:t> UDP Overview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9.1.2.1 – TCP Features</a:t>
            </a:r>
            <a:endParaRPr lang="en-US" dirty="0" smtClean="0"/>
          </a:p>
          <a:p>
            <a:endParaRPr lang="en-US" altLang="en-US" dirty="0" smtClean="0"/>
          </a:p>
          <a:p>
            <a:endParaRPr lang="en-US" alt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564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9.1 – Transport</a:t>
            </a:r>
            <a:r>
              <a:rPr lang="en-US" sz="1200" b="0" baseline="0" dirty="0" smtClean="0"/>
              <a:t> Layer Protocols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9.1.2 – TCP and</a:t>
            </a:r>
            <a:r>
              <a:rPr lang="en-US" baseline="0" dirty="0" smtClean="0">
                <a:latin typeface="Arial" charset="0"/>
              </a:rPr>
              <a:t> UDP Overview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9.1.2.2 – TCP Header</a:t>
            </a:r>
            <a:endParaRPr lang="en-US" dirty="0" smtClean="0"/>
          </a:p>
          <a:p>
            <a:endParaRPr lang="en-US" alt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5828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9.1 – Transport</a:t>
            </a:r>
            <a:r>
              <a:rPr lang="en-US" sz="1200" b="0" baseline="0" dirty="0" smtClean="0"/>
              <a:t> Layer Protocols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9.1.2 – TCP and</a:t>
            </a:r>
            <a:r>
              <a:rPr lang="en-US" baseline="0" dirty="0" smtClean="0">
                <a:latin typeface="Arial" charset="0"/>
              </a:rPr>
              <a:t> UDP Overview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9.1.2.3 – UDP Features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2907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9.1 – Transport</a:t>
            </a:r>
            <a:r>
              <a:rPr lang="en-US" sz="1200" b="0" baseline="0" dirty="0" smtClean="0"/>
              <a:t> Layer Protocols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9.1.2 – TCP and</a:t>
            </a:r>
            <a:r>
              <a:rPr lang="en-US" baseline="0" dirty="0" smtClean="0">
                <a:latin typeface="Arial" charset="0"/>
              </a:rPr>
              <a:t> UDP Overview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9.1.2.4 – UDP Header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3002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9.1 – Transport</a:t>
            </a:r>
            <a:r>
              <a:rPr lang="en-US" sz="1200" b="0" baseline="0" dirty="0" smtClean="0"/>
              <a:t> Layer Protocols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9.1.2 – TCP and</a:t>
            </a:r>
            <a:r>
              <a:rPr lang="en-US" baseline="0" dirty="0" smtClean="0">
                <a:latin typeface="Arial" charset="0"/>
              </a:rPr>
              <a:t> UDP Overview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9.1.2.5 – Multiple</a:t>
            </a:r>
            <a:r>
              <a:rPr lang="en-US" baseline="0" dirty="0" smtClean="0">
                <a:latin typeface="Arial" charset="0"/>
              </a:rPr>
              <a:t> Separate Communications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0063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9.1 – Transport</a:t>
            </a:r>
            <a:r>
              <a:rPr lang="en-US" sz="1200" b="0" baseline="0" dirty="0" smtClean="0"/>
              <a:t> Layer Protocols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9.1.2 – TCP and</a:t>
            </a:r>
            <a:r>
              <a:rPr lang="en-US" baseline="0" dirty="0" smtClean="0">
                <a:latin typeface="Arial" charset="0"/>
              </a:rPr>
              <a:t> UDP Overview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9.1.2.6 – Port Numbers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0251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9.1 – Transport</a:t>
            </a:r>
            <a:r>
              <a:rPr lang="en-US" sz="1200" b="0" baseline="0" dirty="0" smtClean="0"/>
              <a:t> Layer Protocols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9.1.2 – TCP and</a:t>
            </a:r>
            <a:r>
              <a:rPr lang="en-US" baseline="0" dirty="0" smtClean="0">
                <a:latin typeface="Arial" charset="0"/>
              </a:rPr>
              <a:t> UDP Overview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9.1.2.7 – Socket</a:t>
            </a:r>
            <a:r>
              <a:rPr lang="en-US" baseline="0" dirty="0" smtClean="0">
                <a:latin typeface="Arial" charset="0"/>
              </a:rPr>
              <a:t> Pairs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956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1"/>
          <p:cNvSpPr txBox="1">
            <a:spLocks noGrp="1" noChangeArrowheads="1"/>
          </p:cNvSpPr>
          <p:nvPr/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>
            <a:lvl1pPr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7C839C26-801B-42B6-A101-60F37FE2B0A8}" type="slidenum">
              <a:rPr lang="en-US" sz="800" b="0"/>
              <a:pPr algn="r"/>
              <a:t>2</a:t>
            </a:fld>
            <a:endParaRPr lang="en-US" sz="800" b="0" dirty="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b="0" dirty="0" smtClean="0"/>
              <a:t>Cisco Networking Academy Program</a:t>
            </a:r>
          </a:p>
          <a:p>
            <a:pPr>
              <a:buFontTx/>
              <a:buNone/>
            </a:pPr>
            <a:r>
              <a:rPr lang="en-US" b="0" dirty="0" smtClean="0"/>
              <a:t>Introduction to Networks</a:t>
            </a:r>
            <a:r>
              <a:rPr lang="en-US" b="0" baseline="0" dirty="0" smtClean="0"/>
              <a:t> v6.0</a:t>
            </a:r>
            <a:endParaRPr lang="en-US" b="0" dirty="0" smtClean="0"/>
          </a:p>
          <a:p>
            <a:pPr>
              <a:buFontTx/>
              <a:buNone/>
            </a:pPr>
            <a:r>
              <a:rPr lang="en-US" sz="1200" b="0" dirty="0" smtClean="0"/>
              <a:t>Chapter 9: Transport</a:t>
            </a:r>
            <a:r>
              <a:rPr lang="en-US" sz="1200" b="0" baseline="0" dirty="0" smtClean="0"/>
              <a:t> Layer</a:t>
            </a:r>
            <a:endParaRPr lang="en-GB" b="0" dirty="0" smtClean="0"/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0247521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9.1 – Transport</a:t>
            </a:r>
            <a:r>
              <a:rPr lang="en-US" sz="1200" b="0" baseline="0" dirty="0" smtClean="0"/>
              <a:t> Layer Protocols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9.1.2 – TCP and</a:t>
            </a:r>
            <a:r>
              <a:rPr lang="en-US" baseline="0" dirty="0" smtClean="0">
                <a:latin typeface="Arial" charset="0"/>
              </a:rPr>
              <a:t> UDP Overview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9.1.2.8 – Port Number</a:t>
            </a:r>
            <a:r>
              <a:rPr lang="en-US" baseline="0" dirty="0" smtClean="0">
                <a:latin typeface="Arial" charset="0"/>
              </a:rPr>
              <a:t> Groups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8893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9.1 – Transport</a:t>
            </a:r>
            <a:r>
              <a:rPr lang="en-US" sz="1200" b="0" baseline="0" dirty="0" smtClean="0"/>
              <a:t> Layer Protocols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9.1.2 – TCP and</a:t>
            </a:r>
            <a:r>
              <a:rPr lang="en-US" baseline="0" dirty="0" smtClean="0">
                <a:latin typeface="Arial" charset="0"/>
              </a:rPr>
              <a:t> UDP Overview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9.1.2.8 – Port Number</a:t>
            </a:r>
            <a:r>
              <a:rPr lang="en-US" baseline="0" dirty="0" smtClean="0">
                <a:latin typeface="Arial" charset="0"/>
              </a:rPr>
              <a:t> Groups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0780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9.1 – Transport</a:t>
            </a:r>
            <a:r>
              <a:rPr lang="en-US" sz="1200" b="0" baseline="0" dirty="0" smtClean="0"/>
              <a:t> Layer Protocols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9.1.2 – TCP and</a:t>
            </a:r>
            <a:r>
              <a:rPr lang="en-US" baseline="0" dirty="0" smtClean="0">
                <a:latin typeface="Arial" charset="0"/>
              </a:rPr>
              <a:t> UDP Overview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9.1.2.9 – The </a:t>
            </a:r>
            <a:r>
              <a:rPr lang="en-US" dirty="0" err="1" smtClean="0">
                <a:latin typeface="Arial" charset="0"/>
              </a:rPr>
              <a:t>netstat</a:t>
            </a:r>
            <a:r>
              <a:rPr lang="en-US" dirty="0" smtClean="0">
                <a:latin typeface="Arial" charset="0"/>
              </a:rPr>
              <a:t> Command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3966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9 - Configure a Network Operating System</a:t>
            </a:r>
          </a:p>
          <a:p>
            <a:pPr>
              <a:buFontTx/>
              <a:buNone/>
            </a:pPr>
            <a:r>
              <a:rPr lang="en-US" sz="1200" b="0" dirty="0" smtClean="0"/>
              <a:t>9.2 – Basic Device Configuration</a:t>
            </a:r>
            <a:endParaRPr lang="en-GB" b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93261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24</a:t>
            </a:fld>
            <a:endParaRPr lang="en-US" altLang="en-US" sz="800" dirty="0" smtClean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9.2 – TCP and UDP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9.2.1 – TCP Communication Process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9.2.1.1 – TCP Server Process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3547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25</a:t>
            </a:fld>
            <a:endParaRPr lang="en-US" altLang="en-US" sz="800" dirty="0" smtClean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9.2 – TCP and UDP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9.2.1 – TCP Communication Process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9.2.1.1 – TCP Server Process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6777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26</a:t>
            </a:fld>
            <a:endParaRPr lang="en-US" altLang="en-US" sz="800" dirty="0" smtClean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9.2 – TCP and UDP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9.2.1 – TCP Communication Process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9.2.1.2 – TCP Connection Establishment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45678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27</a:t>
            </a:fld>
            <a:endParaRPr lang="en-US" altLang="en-US" sz="800" dirty="0" smtClean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9.2 – TCP and UDP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9.2.1 – TCP Communication Process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9.2.1.3 – TCP Session</a:t>
            </a:r>
            <a:r>
              <a:rPr lang="en-US" baseline="0" dirty="0" smtClean="0">
                <a:latin typeface="Arial" charset="0"/>
              </a:rPr>
              <a:t> Termination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1979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28</a:t>
            </a:fld>
            <a:endParaRPr lang="en-US" altLang="en-US" sz="800" dirty="0" smtClean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9.2 – TCP and UDP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9.2.1 – TCP Communication Process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9.2.1.4 – TCP Three-way Handshake Analysis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00630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29</a:t>
            </a:fld>
            <a:endParaRPr lang="en-US" altLang="en-US" sz="800" dirty="0" smtClean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9.2 – TCP and UDP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9.2.1 – TCP Communication Process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9.2.1.5 – Video Demonstration</a:t>
            </a:r>
            <a:r>
              <a:rPr lang="en-US" baseline="0" dirty="0" smtClean="0">
                <a:latin typeface="Arial" charset="0"/>
              </a:rPr>
              <a:t> - </a:t>
            </a:r>
            <a:r>
              <a:rPr lang="en-US" dirty="0" smtClean="0">
                <a:latin typeface="Arial" charset="0"/>
              </a:rPr>
              <a:t>TCP 3-Way Handshake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7246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 – Transport</a:t>
            </a:r>
            <a:r>
              <a:rPr lang="en-US" sz="1200" b="0" baseline="0" dirty="0" smtClean="0"/>
              <a:t> Layer</a:t>
            </a:r>
            <a:endParaRPr lang="en-US" sz="1200" b="0" dirty="0" smtClean="0"/>
          </a:p>
          <a:p>
            <a:pPr>
              <a:buFontTx/>
              <a:buNone/>
            </a:pPr>
            <a:r>
              <a:rPr lang="en-US" sz="1200" b="0" dirty="0" smtClean="0"/>
              <a:t>9.1 – Transport</a:t>
            </a:r>
            <a:r>
              <a:rPr lang="en-US" sz="1200" b="0" baseline="0" dirty="0" smtClean="0"/>
              <a:t> Layer Protocols</a:t>
            </a:r>
            <a:endParaRPr lang="en-GB" b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52962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30</a:t>
            </a:fld>
            <a:endParaRPr lang="en-US" altLang="en-US" sz="800" dirty="0" smtClean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9.2 – TCP and UDP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9.2.2 – Reliability</a:t>
            </a:r>
            <a:r>
              <a:rPr lang="en-US" baseline="0" dirty="0" smtClean="0">
                <a:latin typeface="Arial" charset="0"/>
              </a:rPr>
              <a:t> and Flow Control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9.2.2.1 – TCP Reliability – Ordered Delivery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2627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31</a:t>
            </a:fld>
            <a:endParaRPr lang="en-US" altLang="en-US" sz="800" dirty="0" smtClean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9.2 – TCP and UDP</a:t>
            </a:r>
            <a:endParaRPr lang="en-GB" b="0" dirty="0" smtClean="0"/>
          </a:p>
          <a:p>
            <a:pPr marL="0" marR="0" indent="0" algn="l" defTabSz="4572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</a:rPr>
              <a:t>9.2.2 – Reliability</a:t>
            </a:r>
            <a:r>
              <a:rPr lang="en-US" baseline="0" dirty="0" smtClean="0">
                <a:latin typeface="Arial" charset="0"/>
              </a:rPr>
              <a:t> and Flow Control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9.2.2.2 – Video Demonstration – TCP Reliability – Sequence</a:t>
            </a:r>
            <a:r>
              <a:rPr lang="en-US" baseline="0" dirty="0" smtClean="0">
                <a:latin typeface="Arial" charset="0"/>
              </a:rPr>
              <a:t> Numbers and Acknowledgments 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5905921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C0C7F319-4A3F-477B-9E4B-7E28D60B78E2}" type="slidenum">
              <a:rPr lang="en-US" altLang="en-US" sz="800" smtClean="0"/>
              <a:pPr/>
              <a:t>32</a:t>
            </a:fld>
            <a:endParaRPr lang="en-US" altLang="en-US" sz="800" dirty="0" smtClean="0"/>
          </a:p>
        </p:txBody>
      </p:sp>
      <p:sp>
        <p:nvSpPr>
          <p:cNvPr id="1259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59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9.2 – TCP and UDP</a:t>
            </a:r>
            <a:endParaRPr lang="en-GB" b="0" dirty="0" smtClean="0"/>
          </a:p>
          <a:p>
            <a:pPr marL="0" marR="0" indent="0" algn="l" defTabSz="4572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</a:rPr>
              <a:t>9.2.2 – Reliability</a:t>
            </a:r>
            <a:r>
              <a:rPr lang="en-US" baseline="0" dirty="0" smtClean="0">
                <a:latin typeface="Arial" charset="0"/>
              </a:rPr>
              <a:t> and Flow Control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9.2.2.3 – Video Demonstration</a:t>
            </a:r>
            <a:r>
              <a:rPr lang="en-US" baseline="0" dirty="0" smtClean="0">
                <a:latin typeface="Arial" charset="0"/>
              </a:rPr>
              <a:t> – Data Loss and Retransmission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7079171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3D88A166-5844-4FB4-97A9-214D99A1EE6A}" type="slidenum">
              <a:rPr lang="en-US" altLang="en-US" sz="800" smtClean="0"/>
              <a:pPr/>
              <a:t>33</a:t>
            </a:fld>
            <a:endParaRPr lang="en-US" altLang="en-US" sz="800" dirty="0" smtClean="0"/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9.2 – TCP and UDP</a:t>
            </a:r>
            <a:endParaRPr lang="en-GB" b="0" dirty="0" smtClean="0"/>
          </a:p>
          <a:p>
            <a:pPr marL="0" marR="0" indent="0" algn="l" defTabSz="4572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</a:rPr>
              <a:t>9.2.2 – Reliability</a:t>
            </a:r>
            <a:r>
              <a:rPr lang="en-US" baseline="0" dirty="0" smtClean="0">
                <a:latin typeface="Arial" charset="0"/>
              </a:rPr>
              <a:t> and Flow Control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9.2.2.4 – TCP Flow Control – Window Size and Acknowledgments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2450196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3D88A166-5844-4FB4-97A9-214D99A1EE6A}" type="slidenum">
              <a:rPr lang="en-US" altLang="en-US" sz="800" smtClean="0"/>
              <a:pPr/>
              <a:t>34</a:t>
            </a:fld>
            <a:endParaRPr lang="en-US" altLang="en-US" sz="800" dirty="0" smtClean="0"/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9.2 – TCP and UDP</a:t>
            </a:r>
            <a:endParaRPr lang="en-GB" b="0" dirty="0" smtClean="0"/>
          </a:p>
          <a:p>
            <a:pPr marL="0" marR="0" indent="0" algn="l" defTabSz="4572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</a:rPr>
              <a:t>9.2.2 – Reliability</a:t>
            </a:r>
            <a:r>
              <a:rPr lang="en-US" baseline="0" dirty="0" smtClean="0">
                <a:latin typeface="Arial" charset="0"/>
              </a:rPr>
              <a:t> and Flow Control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9.2.2.5 – TCP Flow Control – Congestion Avoidance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711873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3D88A166-5844-4FB4-97A9-214D99A1EE6A}" type="slidenum">
              <a:rPr lang="en-US" altLang="en-US" sz="800" smtClean="0"/>
              <a:pPr/>
              <a:t>35</a:t>
            </a:fld>
            <a:endParaRPr lang="en-US" altLang="en-US" sz="800" dirty="0" smtClean="0"/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9.2 – TCP and UDP</a:t>
            </a:r>
            <a:endParaRPr lang="en-GB" b="0" dirty="0" smtClean="0"/>
          </a:p>
          <a:p>
            <a:pPr marL="0" marR="0" indent="0" algn="l" defTabSz="4572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</a:rPr>
              <a:t>9.2.3 – UDP Communication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9.2.3.1 – UDP Low Overhead versus Reliability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3347236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3D88A166-5844-4FB4-97A9-214D99A1EE6A}" type="slidenum">
              <a:rPr lang="en-US" altLang="en-US" sz="800" smtClean="0"/>
              <a:pPr/>
              <a:t>36</a:t>
            </a:fld>
            <a:endParaRPr lang="en-US" altLang="en-US" sz="800" dirty="0" smtClean="0"/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9.2 – TCP and UDP</a:t>
            </a:r>
            <a:endParaRPr lang="en-GB" b="0" dirty="0" smtClean="0"/>
          </a:p>
          <a:p>
            <a:pPr marL="0" marR="0" indent="0" algn="l" defTabSz="4572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</a:rPr>
              <a:t>9.2.3 – UDP Communication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9.2.3.2 – UDP Datagram Reassembly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9712034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3D88A166-5844-4FB4-97A9-214D99A1EE6A}" type="slidenum">
              <a:rPr lang="en-US" altLang="en-US" sz="800" smtClean="0"/>
              <a:pPr/>
              <a:t>37</a:t>
            </a:fld>
            <a:endParaRPr lang="en-US" altLang="en-US" sz="800" dirty="0" smtClean="0"/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9.2 – TCP and UDP</a:t>
            </a:r>
            <a:endParaRPr lang="en-GB" b="0" dirty="0" smtClean="0"/>
          </a:p>
          <a:p>
            <a:pPr marL="0" marR="0" indent="0" algn="l" defTabSz="4572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</a:rPr>
              <a:t>9.2.3 – UDP Communication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9.2.3.3 – UDP Server</a:t>
            </a:r>
            <a:r>
              <a:rPr lang="en-US" baseline="0" dirty="0" smtClean="0">
                <a:latin typeface="Arial" charset="0"/>
              </a:rPr>
              <a:t> Processes and Requests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4279238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3D88A166-5844-4FB4-97A9-214D99A1EE6A}" type="slidenum">
              <a:rPr lang="en-US" altLang="en-US" sz="800" smtClean="0"/>
              <a:pPr/>
              <a:t>38</a:t>
            </a:fld>
            <a:endParaRPr lang="en-US" altLang="en-US" sz="800" dirty="0" smtClean="0"/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9.2 – TCP and UDP</a:t>
            </a:r>
            <a:endParaRPr lang="en-GB" b="0" dirty="0" smtClean="0"/>
          </a:p>
          <a:p>
            <a:pPr marL="0" marR="0" indent="0" algn="l" defTabSz="4572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</a:rPr>
              <a:t>9.2.3 – UDP Communication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9.2.3.4 – UDP Client Processes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0908276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3D88A166-5844-4FB4-97A9-214D99A1EE6A}" type="slidenum">
              <a:rPr lang="en-US" altLang="en-US" sz="800" smtClean="0"/>
              <a:pPr/>
              <a:t>39</a:t>
            </a:fld>
            <a:endParaRPr lang="en-US" altLang="en-US" sz="800" dirty="0" smtClean="0"/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9.2 – TCP and UDP</a:t>
            </a:r>
            <a:endParaRPr lang="en-GB" b="0" dirty="0" smtClean="0"/>
          </a:p>
          <a:p>
            <a:pPr marL="0" marR="0" indent="0" algn="l" defTabSz="4572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</a:rPr>
              <a:t>9.2.3 – UDP Communication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9.2.3.4 – UDP Client Processes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42726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4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9.1 – Transport</a:t>
            </a:r>
            <a:r>
              <a:rPr lang="en-US" sz="1200" b="0" baseline="0" dirty="0" smtClean="0"/>
              <a:t> Layer Protocols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9.1.1 – Transportation</a:t>
            </a:r>
            <a:r>
              <a:rPr lang="en-US" baseline="0" dirty="0" smtClean="0">
                <a:latin typeface="Arial" charset="0"/>
              </a:rPr>
              <a:t> of Data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9.1.1.1</a:t>
            </a:r>
            <a:r>
              <a:rPr lang="en-US" baseline="0" dirty="0" smtClean="0">
                <a:latin typeface="Arial" charset="0"/>
              </a:rPr>
              <a:t> – Role of the Transport Layer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2519018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9.2 – TCP and UDP</a:t>
            </a:r>
            <a:endParaRPr lang="en-GB" b="0" dirty="0" smtClean="0"/>
          </a:p>
          <a:p>
            <a:pPr marL="0" marR="0" indent="0" algn="l" defTabSz="4572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</a:rPr>
              <a:t>9.2.4 – TCP or UDP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9.2.4.1– Applications that use TCP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60878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9.2 – TCP and UDP</a:t>
            </a:r>
            <a:endParaRPr lang="en-GB" b="0" dirty="0" smtClean="0"/>
          </a:p>
          <a:p>
            <a:pPr marL="0" marR="0" indent="0" algn="l" defTabSz="4572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</a:rPr>
              <a:t>9.2.4 – TCP or UDP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9.2.4.2</a:t>
            </a:r>
            <a:r>
              <a:rPr lang="en-US" baseline="0" dirty="0" smtClean="0">
                <a:latin typeface="Arial" charset="0"/>
              </a:rPr>
              <a:t> </a:t>
            </a:r>
            <a:r>
              <a:rPr lang="en-US" dirty="0" smtClean="0">
                <a:latin typeface="Arial" charset="0"/>
              </a:rPr>
              <a:t>– Applications that use UDP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56749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</a:t>
            </a:r>
            <a:r>
              <a:rPr lang="en-US" sz="1200" b="0" baseline="0" dirty="0" smtClean="0"/>
              <a:t> </a:t>
            </a:r>
            <a:r>
              <a:rPr lang="en-US" sz="1200" b="0" dirty="0" smtClean="0"/>
              <a:t>– Transport</a:t>
            </a:r>
            <a:r>
              <a:rPr lang="en-US" sz="1200" b="0" baseline="0" dirty="0" smtClean="0"/>
              <a:t> Layer</a:t>
            </a:r>
            <a:endParaRPr lang="en-US" sz="1200" b="0" dirty="0" smtClean="0"/>
          </a:p>
          <a:p>
            <a:r>
              <a:rPr lang="en-US" dirty="0" smtClean="0"/>
              <a:t>9.3 – Summary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1006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43</a:t>
            </a:fld>
            <a:endParaRPr lang="en-U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/>
              <a:t>9.3 – Summary</a:t>
            </a:r>
          </a:p>
          <a:p>
            <a:r>
              <a:rPr lang="en-US" dirty="0" smtClean="0"/>
              <a:t>9.3.1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Conclusion 	</a:t>
            </a:r>
            <a:endParaRPr lang="en-US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dirty="0" smtClean="0"/>
              <a:t>9.3.1.3 – </a:t>
            </a:r>
            <a:r>
              <a:rPr lang="en-US" dirty="0" smtClean="0"/>
              <a:t>Chapter 9: Transport Layer</a:t>
            </a:r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42379819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C92755B-29FD-8743-9094-C0E3A734D22E}" type="slidenum">
              <a:rPr lang="en-US" sz="800"/>
              <a:pPr/>
              <a:t>44</a:t>
            </a:fld>
            <a:endParaRPr lang="en-US" sz="800" dirty="0"/>
          </a:p>
        </p:txBody>
      </p:sp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New Terms and Commands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6476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C92755B-29FD-8743-9094-C0E3A734D22E}" type="slidenum">
              <a:rPr lang="en-US" sz="800"/>
              <a:pPr/>
              <a:t>45</a:t>
            </a:fld>
            <a:endParaRPr lang="en-US" sz="800" dirty="0"/>
          </a:p>
        </p:txBody>
      </p:sp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New Terms and Commands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9118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9.1 – Transport</a:t>
            </a:r>
            <a:r>
              <a:rPr lang="en-US" sz="1200" b="0" baseline="0" dirty="0" smtClean="0"/>
              <a:t> Layer Protocols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9.1.1 – Transportation</a:t>
            </a:r>
            <a:r>
              <a:rPr lang="en-US" baseline="0" dirty="0" smtClean="0">
                <a:latin typeface="Arial" charset="0"/>
              </a:rPr>
              <a:t> of Data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9.1.1.2 – Transport</a:t>
            </a:r>
            <a:r>
              <a:rPr lang="en-US" baseline="0" dirty="0" smtClean="0">
                <a:latin typeface="Arial" charset="0"/>
              </a:rPr>
              <a:t> Layer Responsibilities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822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9.1 – Transport</a:t>
            </a:r>
            <a:r>
              <a:rPr lang="en-US" sz="1200" b="0" baseline="0" dirty="0" smtClean="0"/>
              <a:t> Layer Protocols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9.1.1 – Transportation</a:t>
            </a:r>
            <a:r>
              <a:rPr lang="en-US" baseline="0" dirty="0" smtClean="0">
                <a:latin typeface="Arial" charset="0"/>
              </a:rPr>
              <a:t> of Data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9.1.1.3 – Conversation Multiplexing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5871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9.1 – Transport</a:t>
            </a:r>
            <a:r>
              <a:rPr lang="en-US" sz="1200" b="0" baseline="0" dirty="0" smtClean="0"/>
              <a:t> Layer Protocols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9.1.1 – Transportation</a:t>
            </a:r>
            <a:r>
              <a:rPr lang="en-US" baseline="0" dirty="0" smtClean="0">
                <a:latin typeface="Arial" charset="0"/>
              </a:rPr>
              <a:t> of Data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9.1.1.4 – Transport</a:t>
            </a:r>
            <a:r>
              <a:rPr lang="en-US" baseline="0" dirty="0" smtClean="0">
                <a:latin typeface="Arial" charset="0"/>
              </a:rPr>
              <a:t> Layer Reliability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8472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9.1 – Transport</a:t>
            </a:r>
            <a:r>
              <a:rPr lang="en-US" sz="1200" b="0" baseline="0" dirty="0" smtClean="0"/>
              <a:t> Layer Protocols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9.1.1 – Transportation</a:t>
            </a:r>
            <a:r>
              <a:rPr lang="en-US" baseline="0" dirty="0" smtClean="0">
                <a:latin typeface="Arial" charset="0"/>
              </a:rPr>
              <a:t> of Data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9.1.1.5 – TCP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0913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9.1 – Transport</a:t>
            </a:r>
            <a:r>
              <a:rPr lang="en-US" sz="1200" b="0" baseline="0" dirty="0" smtClean="0"/>
              <a:t> Layer Protocols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9.1.1 – Transportation</a:t>
            </a:r>
            <a:r>
              <a:rPr lang="en-US" baseline="0" dirty="0" smtClean="0">
                <a:latin typeface="Arial" charset="0"/>
              </a:rPr>
              <a:t> of Data</a:t>
            </a:r>
            <a:endParaRPr lang="en-US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9.1.1.5 – TCP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143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‹#›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 smtClean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 smtClean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 smtClean="0">
                <a:sym typeface="Arial" pitchFamily="34" charset="0"/>
              </a:rPr>
              <a:t>Third level</a:t>
            </a:r>
          </a:p>
          <a:p>
            <a:pPr lvl="3"/>
            <a:r>
              <a:rPr lang="en-US" dirty="0" smtClean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 smtClean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250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9" name="Rectangle 4"/>
          <p:cNvSpPr>
            <a:spLocks noChangeArrowheads="1"/>
          </p:cNvSpPr>
          <p:nvPr userDrawn="1"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t>© </a:t>
            </a:r>
            <a:r>
              <a:rPr lang="en-US" sz="600" dirty="0" smtClean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t>2016  </a:t>
            </a:r>
            <a:r>
              <a:rPr lang="en-US" sz="600" dirty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t>Cisco and/or its affiliates. All rights reserved.   Cisco Confidential</a:t>
            </a: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 smtClean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t>© </a:t>
            </a:r>
            <a:r>
              <a:rPr lang="en-US" sz="600" dirty="0" smtClean="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t>2016  </a:t>
            </a:r>
            <a:r>
              <a:rPr lang="en-US" sz="600" dirty="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t>Cisco and/or its affiliates. All rights reserved.   Cisco Confidential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1" r:id="rId14"/>
  </p:sldLayoutIdLst>
  <p:transition spd="slow">
    <p:wipe/>
  </p:transition>
  <p:timing>
    <p:tnLst>
      <p:par>
        <p:cTn id="1" dur="indefinite" restart="never" nodeType="tmRoot"/>
      </p:par>
    </p:tnLst>
  </p:timing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</a:t>
            </a:r>
            <a:r>
              <a:rPr lang="en-US" dirty="0"/>
              <a:t>9</a:t>
            </a:r>
            <a:r>
              <a:rPr lang="en-US" dirty="0" smtClean="0"/>
              <a:t>: Transport Layer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469497" y="3809526"/>
            <a:ext cx="2368954" cy="902174"/>
          </a:xfrm>
        </p:spPr>
        <p:txBody>
          <a:bodyPr/>
          <a:lstStyle/>
          <a:p>
            <a:r>
              <a:rPr lang="en-US" dirty="0"/>
              <a:t>CCNA Routing and Switching</a:t>
            </a:r>
          </a:p>
          <a:p>
            <a:r>
              <a:rPr lang="en-US" dirty="0"/>
              <a:t>Introduction to Networks v6.0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9380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Transportation of Data</a:t>
            </a:r>
            <a:br>
              <a:rPr lang="en-US" sz="1600" dirty="0">
                <a:latin typeface="Arial" charset="0"/>
              </a:rPr>
            </a:br>
            <a:r>
              <a:rPr lang="en-CA" altLang="en-US" dirty="0" smtClean="0"/>
              <a:t>TCP (Cont.)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23" y="1047666"/>
            <a:ext cx="4325248" cy="27509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8264" y="2545133"/>
            <a:ext cx="3921992" cy="250703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658264" y="306286"/>
            <a:ext cx="451332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</a:pPr>
            <a:r>
              <a:rPr lang="en-US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TCP Three Responsibilities: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Numbering </a:t>
            </a:r>
            <a:r>
              <a:rPr lang="en-US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and tracking data segments </a:t>
            </a:r>
            <a:endParaRPr lang="en-US" dirty="0" smtClean="0">
              <a:solidFill>
                <a:srgbClr val="000000"/>
              </a:solidFill>
              <a:latin typeface="+mn-lt"/>
              <a:ea typeface="ＭＳ Ｐゴシック" charset="0"/>
              <a:cs typeface="CiscoSans"/>
            </a:endParaRP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Acknowledging </a:t>
            </a:r>
            <a:r>
              <a:rPr lang="en-US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received data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Retransmitting any unacknowledged data after a certain period of time</a:t>
            </a:r>
          </a:p>
        </p:txBody>
      </p:sp>
    </p:spTree>
    <p:extLst>
      <p:ext uri="{BB962C8B-B14F-4D97-AF65-F5344CB8AC3E}">
        <p14:creationId xmlns:p14="http://schemas.microsoft.com/office/powerpoint/2010/main" val="12099366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48377" y="371068"/>
            <a:ext cx="3582263" cy="2219732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 smtClean="0"/>
              <a:t>Use UDP for less overhead </a:t>
            </a:r>
            <a:r>
              <a:rPr lang="en-US" sz="1800" dirty="0"/>
              <a:t>and </a:t>
            </a:r>
            <a:r>
              <a:rPr lang="en-US" sz="1800" dirty="0" smtClean="0"/>
              <a:t>to reduce possible delays.</a:t>
            </a:r>
          </a:p>
          <a:p>
            <a:r>
              <a:rPr lang="en-US" sz="1800" dirty="0" smtClean="0"/>
              <a:t>Best-effort delivery (unreliable)</a:t>
            </a:r>
          </a:p>
          <a:p>
            <a:r>
              <a:rPr lang="en-US" sz="1800" dirty="0" smtClean="0"/>
              <a:t>No acknowledgment</a:t>
            </a:r>
          </a:p>
          <a:p>
            <a:r>
              <a:rPr lang="en-US" sz="1800" dirty="0" smtClean="0"/>
              <a:t>Similar to a non-registered letter</a:t>
            </a:r>
          </a:p>
          <a:p>
            <a:endParaRPr lang="en-US" dirty="0"/>
          </a:p>
        </p:txBody>
      </p:sp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Transportation of Data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UDP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650" y="1208259"/>
            <a:ext cx="4884697" cy="30981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164" y="2590800"/>
            <a:ext cx="2678306" cy="217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8755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" y="1053454"/>
            <a:ext cx="2834640" cy="3694437"/>
          </a:xfrm>
        </p:spPr>
        <p:txBody>
          <a:bodyPr/>
          <a:lstStyle/>
          <a:p>
            <a:r>
              <a:rPr lang="en-CA" altLang="en-US" sz="1800" dirty="0" smtClean="0"/>
              <a:t>TCP - </a:t>
            </a:r>
            <a:r>
              <a:rPr lang="en-CA" sz="1800" dirty="0"/>
              <a:t> </a:t>
            </a:r>
            <a:r>
              <a:rPr lang="en-CA" sz="1800" dirty="0" smtClean="0"/>
              <a:t>databases</a:t>
            </a:r>
            <a:r>
              <a:rPr lang="en-CA" sz="1800" dirty="0"/>
              <a:t>, web browsers, and email </a:t>
            </a:r>
            <a:r>
              <a:rPr lang="en-CA" sz="1800" dirty="0" smtClean="0"/>
              <a:t>clients </a:t>
            </a:r>
            <a:r>
              <a:rPr lang="en-CA" sz="1800" dirty="0"/>
              <a:t>require that all data that is sent arrives at the destination in its original </a:t>
            </a:r>
            <a:r>
              <a:rPr lang="en-CA" sz="1800" dirty="0" smtClean="0"/>
              <a:t>condition.</a:t>
            </a:r>
            <a:endParaRPr lang="en-CA" altLang="en-US" sz="1800" dirty="0"/>
          </a:p>
          <a:p>
            <a:r>
              <a:rPr lang="en-US" altLang="en-US" sz="1800" dirty="0" smtClean="0"/>
              <a:t>UDP - </a:t>
            </a:r>
            <a:r>
              <a:rPr lang="en-US" sz="1800" dirty="0"/>
              <a:t>if one or two segments of a live video stream fail to </a:t>
            </a:r>
            <a:r>
              <a:rPr lang="en-US" sz="1800" dirty="0" smtClean="0"/>
              <a:t>arrive, if disruption </a:t>
            </a:r>
            <a:r>
              <a:rPr lang="en-US" sz="1800" dirty="0"/>
              <a:t>in the </a:t>
            </a:r>
            <a:r>
              <a:rPr lang="en-US" sz="1800" dirty="0" smtClean="0"/>
              <a:t>stream, may </a:t>
            </a:r>
            <a:r>
              <a:rPr lang="en-US" sz="1800" dirty="0"/>
              <a:t>not be noticeable to the user</a:t>
            </a:r>
            <a:r>
              <a:rPr lang="en-US" sz="1800" dirty="0" smtClean="0"/>
              <a:t>.</a:t>
            </a:r>
            <a:endParaRPr lang="en-CA" altLang="en-US" sz="1800" dirty="0"/>
          </a:p>
          <a:p>
            <a:pPr lvl="1"/>
            <a:endParaRPr lang="en-CA" altLang="en-US" dirty="0"/>
          </a:p>
          <a:p>
            <a:endParaRPr lang="en-US" dirty="0"/>
          </a:p>
        </p:txBody>
      </p:sp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41393"/>
            <a:ext cx="9144000" cy="757551"/>
          </a:xfrm>
        </p:spPr>
        <p:txBody>
          <a:bodyPr/>
          <a:lstStyle/>
          <a:p>
            <a:r>
              <a:rPr lang="en-US" altLang="en-US" sz="1600" dirty="0" smtClean="0"/>
              <a:t>Transportation of Data</a:t>
            </a:r>
            <a:br>
              <a:rPr lang="en-US" altLang="en-US" sz="1600" dirty="0" smtClean="0"/>
            </a:br>
            <a:r>
              <a:rPr lang="en-US" dirty="0" smtClean="0">
                <a:latin typeface="Arial" charset="0"/>
              </a:rPr>
              <a:t>The </a:t>
            </a:r>
            <a:r>
              <a:rPr lang="en-US" dirty="0">
                <a:latin typeface="Arial" charset="0"/>
              </a:rPr>
              <a:t>Right Transport Layer Protocol for the Right </a:t>
            </a:r>
            <a:r>
              <a:rPr lang="en-US" dirty="0" smtClean="0">
                <a:latin typeface="Arial" charset="0"/>
              </a:rPr>
              <a:t>Application</a:t>
            </a:r>
            <a:endParaRPr lang="en-US" alt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492" y="847083"/>
            <a:ext cx="5379828" cy="410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5722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33" y="820648"/>
            <a:ext cx="8999935" cy="3849255"/>
          </a:xfrm>
        </p:spPr>
        <p:txBody>
          <a:bodyPr/>
          <a:lstStyle/>
          <a:p>
            <a:pPr>
              <a:defRPr/>
            </a:pPr>
            <a:r>
              <a:rPr lang="en-CA" sz="1800" dirty="0" smtClean="0"/>
              <a:t>Establishing a Session</a:t>
            </a:r>
          </a:p>
          <a:p>
            <a:pPr lvl="1">
              <a:defRPr/>
            </a:pPr>
            <a:r>
              <a:rPr lang="en-CA" sz="1700" dirty="0" smtClean="0"/>
              <a:t>Connection-oriented protocol</a:t>
            </a:r>
          </a:p>
          <a:p>
            <a:pPr lvl="1">
              <a:defRPr/>
            </a:pPr>
            <a:r>
              <a:rPr lang="en-CA" sz="1700" dirty="0"/>
              <a:t>Ensures the application is ready to receive the </a:t>
            </a:r>
            <a:r>
              <a:rPr lang="en-CA" sz="1700" dirty="0" smtClean="0"/>
              <a:t>data</a:t>
            </a:r>
          </a:p>
          <a:p>
            <a:pPr lvl="1">
              <a:defRPr/>
            </a:pPr>
            <a:r>
              <a:rPr lang="en-CA" sz="1700" dirty="0" smtClean="0"/>
              <a:t>Negotiate the amount of traffic that can be forwarded at a given time</a:t>
            </a:r>
          </a:p>
          <a:p>
            <a:pPr>
              <a:defRPr/>
            </a:pPr>
            <a:r>
              <a:rPr lang="en-CA" sz="1800" dirty="0" smtClean="0"/>
              <a:t>Reliable Delivery</a:t>
            </a:r>
          </a:p>
          <a:p>
            <a:pPr lvl="1">
              <a:defRPr/>
            </a:pPr>
            <a:r>
              <a:rPr lang="en-CA" sz="1700" dirty="0" smtClean="0"/>
              <a:t>Ensuring that each segment that the source sends arrives at the destination</a:t>
            </a:r>
            <a:endParaRPr lang="en-CA" sz="1800" dirty="0" smtClean="0"/>
          </a:p>
          <a:p>
            <a:pPr>
              <a:defRPr/>
            </a:pPr>
            <a:r>
              <a:rPr lang="en-US" sz="1800" dirty="0" smtClean="0"/>
              <a:t>Same-Order Delivery</a:t>
            </a:r>
          </a:p>
          <a:p>
            <a:pPr lvl="1">
              <a:defRPr/>
            </a:pPr>
            <a:r>
              <a:rPr lang="en-US" sz="1700" dirty="0" smtClean="0"/>
              <a:t>Numbering &amp; Sequencing the segments guarantees reassembly into the proper order</a:t>
            </a:r>
          </a:p>
          <a:p>
            <a:pPr>
              <a:defRPr/>
            </a:pPr>
            <a:r>
              <a:rPr lang="en-US" sz="1800" dirty="0" smtClean="0"/>
              <a:t>Flow Control</a:t>
            </a:r>
          </a:p>
          <a:p>
            <a:pPr lvl="1">
              <a:defRPr/>
            </a:pPr>
            <a:r>
              <a:rPr lang="en-US" sz="1700" dirty="0" smtClean="0"/>
              <a:t>Regulate the amount of data the source transmits</a:t>
            </a:r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endParaRPr lang="en-CA" dirty="0" smtClean="0"/>
          </a:p>
          <a:p>
            <a:pPr>
              <a:defRPr/>
            </a:pPr>
            <a:endParaRPr lang="en-CA" dirty="0" smtClean="0"/>
          </a:p>
        </p:txBody>
      </p:sp>
      <p:sp>
        <p:nvSpPr>
          <p:cNvPr id="337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600" dirty="0"/>
              <a:t>TCP and UDP Overview</a:t>
            </a:r>
            <a:r>
              <a:rPr lang="en-CA" sz="1600" dirty="0"/>
              <a:t/>
            </a:r>
            <a:br>
              <a:rPr lang="en-CA" sz="1600" dirty="0"/>
            </a:br>
            <a:r>
              <a:rPr lang="en-CA" altLang="en-US" dirty="0">
                <a:latin typeface="Arial" charset="0"/>
              </a:rPr>
              <a:t>TCP Features</a:t>
            </a:r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095297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TCP and UDP Overview</a:t>
            </a:r>
            <a:r>
              <a:rPr lang="en-CA" sz="1600" dirty="0"/>
              <a:t/>
            </a:r>
            <a:br>
              <a:rPr lang="en-CA" sz="1600" dirty="0"/>
            </a:br>
            <a:r>
              <a:rPr lang="en-US" dirty="0">
                <a:latin typeface="Arial" charset="0"/>
              </a:rPr>
              <a:t>TCP Header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1" y="722744"/>
            <a:ext cx="3940256" cy="4344555"/>
          </a:xfrm>
        </p:spPr>
        <p:txBody>
          <a:bodyPr/>
          <a:lstStyle/>
          <a:p>
            <a:r>
              <a:rPr lang="en-CA" altLang="en-US" sz="1400" dirty="0" smtClean="0"/>
              <a:t>Source and Destination Port used to identify application</a:t>
            </a:r>
          </a:p>
          <a:p>
            <a:r>
              <a:rPr lang="en-CA" altLang="en-US" sz="1400" dirty="0" smtClean="0">
                <a:solidFill>
                  <a:srgbClr val="000000"/>
                </a:solidFill>
              </a:rPr>
              <a:t>Sequence number used for data reassembly</a:t>
            </a:r>
          </a:p>
          <a:p>
            <a:r>
              <a:rPr lang="en-CA" altLang="en-US" sz="1400" dirty="0" smtClean="0"/>
              <a:t>Acknowledgement number indicates data has been received and ready for next byte</a:t>
            </a:r>
            <a:r>
              <a:rPr lang="en-CA" altLang="en-US" sz="1400" dirty="0"/>
              <a:t> </a:t>
            </a:r>
            <a:r>
              <a:rPr lang="en-CA" altLang="en-US" sz="1400" dirty="0" smtClean="0"/>
              <a:t>from source</a:t>
            </a:r>
          </a:p>
          <a:p>
            <a:r>
              <a:rPr lang="en-CA" altLang="en-US" sz="1400" dirty="0" smtClean="0"/>
              <a:t>Header length – length of TCP segment header</a:t>
            </a:r>
          </a:p>
          <a:p>
            <a:r>
              <a:rPr lang="en-CA" altLang="en-US" sz="1400" dirty="0" smtClean="0"/>
              <a:t>Control bits – purpose and function of TCP segment</a:t>
            </a:r>
          </a:p>
          <a:p>
            <a:r>
              <a:rPr lang="en-CA" altLang="en-US" sz="1400" dirty="0" smtClean="0"/>
              <a:t>Window size – number of bytes that can be accepted at one time</a:t>
            </a:r>
          </a:p>
          <a:p>
            <a:r>
              <a:rPr lang="en-CA" altLang="en-US" sz="1400" dirty="0" smtClean="0"/>
              <a:t>Checksum – Used for error checking of segment header and data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10572"/>
          <a:stretch/>
        </p:blipFill>
        <p:spPr>
          <a:xfrm>
            <a:off x="3987178" y="798944"/>
            <a:ext cx="5156822" cy="37719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44509" y="302489"/>
            <a:ext cx="2042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20 Bytes Total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7659108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TCP and UDP Overview </a:t>
            </a:r>
            <a:r>
              <a:rPr lang="en-CA" altLang="en-US" sz="1600" dirty="0" smtClean="0"/>
              <a:t/>
            </a:r>
            <a:br>
              <a:rPr lang="en-CA" altLang="en-US" sz="1600" dirty="0" smtClean="0"/>
            </a:br>
            <a:r>
              <a:rPr lang="en-CA" altLang="en-US" dirty="0" smtClean="0"/>
              <a:t>UDP Features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2401"/>
          <a:stretch/>
        </p:blipFill>
        <p:spPr>
          <a:xfrm>
            <a:off x="1859279" y="798944"/>
            <a:ext cx="5562249" cy="4123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625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6" name="Content Placeholder 2"/>
          <p:cNvSpPr>
            <a:spLocks noGrp="1"/>
          </p:cNvSpPr>
          <p:nvPr>
            <p:ph idx="1"/>
          </p:nvPr>
        </p:nvSpPr>
        <p:spPr>
          <a:xfrm>
            <a:off x="2552700" y="1119411"/>
            <a:ext cx="4038601" cy="801255"/>
          </a:xfrm>
        </p:spPr>
        <p:txBody>
          <a:bodyPr/>
          <a:lstStyle/>
          <a:p>
            <a:r>
              <a:rPr lang="en-CA" altLang="en-US" smtClean="0"/>
              <a:t>UDP is a stateless </a:t>
            </a:r>
            <a:r>
              <a:rPr lang="en-CA" altLang="en-US" dirty="0" smtClean="0"/>
              <a:t>protocol – no tracking</a:t>
            </a:r>
          </a:p>
          <a:p>
            <a:r>
              <a:rPr lang="en-CA" altLang="en-US" dirty="0" smtClean="0"/>
              <a:t>Reliability handled by application</a:t>
            </a:r>
          </a:p>
        </p:txBody>
      </p:sp>
      <p:sp>
        <p:nvSpPr>
          <p:cNvPr id="3891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TCP and UDP Overview </a:t>
            </a:r>
            <a:r>
              <a:rPr lang="en-CA" altLang="en-US" sz="1600" dirty="0" smtClean="0"/>
              <a:t/>
            </a:r>
            <a:br>
              <a:rPr lang="en-CA" altLang="en-US" sz="1600" dirty="0" smtClean="0"/>
            </a:br>
            <a:r>
              <a:rPr lang="en-CA" altLang="en-US" dirty="0" smtClean="0"/>
              <a:t>UDP Header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2080" y="1920666"/>
            <a:ext cx="7090857" cy="2476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53903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6" name="Content Placeholder 2"/>
          <p:cNvSpPr>
            <a:spLocks noGrp="1"/>
          </p:cNvSpPr>
          <p:nvPr>
            <p:ph idx="1"/>
          </p:nvPr>
        </p:nvSpPr>
        <p:spPr>
          <a:xfrm>
            <a:off x="144065" y="798945"/>
            <a:ext cx="8853286" cy="1441336"/>
          </a:xfrm>
        </p:spPr>
        <p:txBody>
          <a:bodyPr/>
          <a:lstStyle/>
          <a:p>
            <a:pPr>
              <a:defRPr/>
            </a:pPr>
            <a:r>
              <a:rPr lang="en-US" altLang="en-US" sz="1800" dirty="0"/>
              <a:t>Users expect to simultaneously receive and send email, view websites and make a VoIP phone call</a:t>
            </a:r>
          </a:p>
          <a:p>
            <a:pPr>
              <a:defRPr/>
            </a:pPr>
            <a:r>
              <a:rPr lang="en-US" altLang="en-US" sz="1800" dirty="0"/>
              <a:t>TCP and UDP manage multiple conversations by using unique identifiers called port numbers</a:t>
            </a:r>
          </a:p>
        </p:txBody>
      </p:sp>
      <p:sp>
        <p:nvSpPr>
          <p:cNvPr id="3891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TCP and UDP Overview </a:t>
            </a:r>
            <a:r>
              <a:rPr lang="en-CA" altLang="en-US" sz="1600" dirty="0" smtClean="0"/>
              <a:t/>
            </a:r>
            <a:br>
              <a:rPr lang="en-CA" altLang="en-US" sz="1600" dirty="0" smtClean="0"/>
            </a:br>
            <a:r>
              <a:rPr lang="en-CA" altLang="en-US" dirty="0" smtClean="0"/>
              <a:t>Multiple Separate Communications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2624" y="2011681"/>
            <a:ext cx="4974936" cy="277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2450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6" name="Content Placeholder 2"/>
          <p:cNvSpPr>
            <a:spLocks noGrp="1"/>
          </p:cNvSpPr>
          <p:nvPr>
            <p:ph idx="1"/>
          </p:nvPr>
        </p:nvSpPr>
        <p:spPr>
          <a:xfrm>
            <a:off x="128825" y="988181"/>
            <a:ext cx="3452575" cy="4155319"/>
          </a:xfrm>
        </p:spPr>
        <p:txBody>
          <a:bodyPr/>
          <a:lstStyle/>
          <a:p>
            <a:r>
              <a:rPr lang="en-US" altLang="en-US" dirty="0" smtClean="0"/>
              <a:t>Source Port</a:t>
            </a:r>
          </a:p>
          <a:p>
            <a:pPr lvl="1"/>
            <a:r>
              <a:rPr lang="en-US" altLang="en-US" dirty="0" smtClean="0"/>
              <a:t>Originating application port that is dynamically generated by sending device</a:t>
            </a:r>
          </a:p>
          <a:p>
            <a:pPr lvl="1"/>
            <a:r>
              <a:rPr lang="en-US" altLang="en-US" dirty="0" smtClean="0"/>
              <a:t>Example: Each separate HTTP conversation is tracked based on the source ports.</a:t>
            </a:r>
            <a:endParaRPr lang="en-US" altLang="en-US" dirty="0"/>
          </a:p>
          <a:p>
            <a:r>
              <a:rPr lang="en-US" altLang="en-US" dirty="0" smtClean="0"/>
              <a:t>Destination Port</a:t>
            </a:r>
          </a:p>
          <a:p>
            <a:pPr lvl="1"/>
            <a:r>
              <a:rPr lang="en-US" altLang="en-US" dirty="0" smtClean="0"/>
              <a:t>Tell the destination what service is being requested</a:t>
            </a:r>
          </a:p>
          <a:p>
            <a:pPr lvl="1"/>
            <a:r>
              <a:rPr lang="en-US" altLang="en-US" dirty="0" smtClean="0"/>
              <a:t>Example: Port 80 web services are being requested</a:t>
            </a:r>
          </a:p>
          <a:p>
            <a:pPr marL="239713" indent="-285750"/>
            <a:endParaRPr lang="en-US" altLang="en-US" dirty="0"/>
          </a:p>
          <a:p>
            <a:endParaRPr lang="en-US" altLang="en-US" dirty="0"/>
          </a:p>
        </p:txBody>
      </p:sp>
      <p:sp>
        <p:nvSpPr>
          <p:cNvPr id="3891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TCP and UDP Overview </a:t>
            </a:r>
            <a:r>
              <a:rPr lang="en-CA" altLang="en-US" sz="1600" dirty="0" smtClean="0"/>
              <a:t/>
            </a:r>
            <a:br>
              <a:rPr lang="en-CA" altLang="en-US" sz="1600" dirty="0" smtClean="0"/>
            </a:br>
            <a:r>
              <a:rPr lang="en-CA" altLang="en-US" dirty="0" smtClean="0"/>
              <a:t>Port Numbers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1051559"/>
            <a:ext cx="5100889" cy="331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4641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TCP and UDP Overview </a:t>
            </a:r>
            <a:r>
              <a:rPr lang="en-CA" altLang="en-US" sz="1600" dirty="0" smtClean="0"/>
              <a:t/>
            </a:r>
            <a:br>
              <a:rPr lang="en-CA" altLang="en-US" sz="1600" dirty="0" smtClean="0"/>
            </a:br>
            <a:r>
              <a:rPr lang="en-CA" altLang="en-US" dirty="0" smtClean="0"/>
              <a:t>Socket Pairs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3720" y="798944"/>
            <a:ext cx="5828208" cy="40402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4301" y="957808"/>
            <a:ext cx="2865120" cy="340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Source and destination port placed in segment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Segments encapsulated in IP packet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IP and port number = </a:t>
            </a: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socket</a:t>
            </a:r>
            <a:endParaRPr lang="en-US" sz="1500" dirty="0">
              <a:solidFill>
                <a:srgbClr val="000000"/>
              </a:solidFill>
              <a:latin typeface="+mn-lt"/>
              <a:ea typeface="ＭＳ Ｐゴシック" charset="0"/>
              <a:cs typeface="CiscoSans"/>
            </a:endParaRP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Example: </a:t>
            </a: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192.168.1.7:80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Sockets enable multiple processes to be distinguished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Source port acts as a return address</a:t>
            </a:r>
            <a:endParaRPr lang="en-US" sz="1500" dirty="0">
              <a:solidFill>
                <a:srgbClr val="000000"/>
              </a:solidFill>
              <a:latin typeface="+mn-lt"/>
              <a:ea typeface="ＭＳ Ｐゴシック" charset="0"/>
              <a:cs typeface="CiscoSans"/>
            </a:endParaRPr>
          </a:p>
        </p:txBody>
      </p:sp>
    </p:spTree>
    <p:extLst>
      <p:ext uri="{BB962C8B-B14F-4D97-AF65-F5344CB8AC3E}">
        <p14:creationId xmlns:p14="http://schemas.microsoft.com/office/powerpoint/2010/main" val="38866148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4"/>
          <p:cNvSpPr>
            <a:spLocks noGrp="1" noChangeArrowheads="1"/>
          </p:cNvSpPr>
          <p:nvPr>
            <p:ph idx="1"/>
          </p:nvPr>
        </p:nvSpPr>
        <p:spPr>
          <a:xfrm>
            <a:off x="145358" y="643669"/>
            <a:ext cx="8853286" cy="4155319"/>
          </a:xfrm>
        </p:spPr>
        <p:txBody>
          <a:bodyPr/>
          <a:lstStyle/>
          <a:p>
            <a:r>
              <a:rPr lang="en-CA" sz="1600" dirty="0"/>
              <a:t>9</a:t>
            </a:r>
            <a:r>
              <a:rPr lang="en-CA" sz="1600" dirty="0" smtClean="0"/>
              <a:t>.1 Transport Layer Protocols</a:t>
            </a:r>
            <a:endParaRPr lang="en-CA" sz="1600" dirty="0"/>
          </a:p>
          <a:p>
            <a:pPr marL="469106" lvl="1" indent="-214313">
              <a:buFont typeface="Arial" panose="020B0604020202020204" pitchFamily="34" charset="0"/>
              <a:buChar char="•"/>
            </a:pPr>
            <a:r>
              <a:rPr lang="en-CA" sz="1600" dirty="0"/>
              <a:t>Explain how transport layer protocols and services support communications across data networks</a:t>
            </a:r>
            <a:r>
              <a:rPr lang="en-CA" sz="1600" dirty="0" smtClean="0"/>
              <a:t>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CA" sz="1400" dirty="0"/>
              <a:t>Explain the purpose of the transport layer in managing the transportation of data in end-to-end communication. </a:t>
            </a:r>
            <a:endParaRPr lang="en-CA" sz="1400" dirty="0" smtClean="0"/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400" dirty="0" smtClean="0"/>
              <a:t>Explain </a:t>
            </a:r>
            <a:r>
              <a:rPr lang="en-US" sz="1400" dirty="0"/>
              <a:t>characteristics of the TCP and UDP protocols, including port numbers and their uses</a:t>
            </a:r>
            <a:r>
              <a:rPr lang="en-US" sz="1400" dirty="0" smtClean="0"/>
              <a:t>.</a:t>
            </a:r>
          </a:p>
          <a:p>
            <a:r>
              <a:rPr lang="en-CA" sz="1600" dirty="0" smtClean="0"/>
              <a:t>9.2 TCP and UDP</a:t>
            </a:r>
            <a:endParaRPr lang="en-CA" sz="1600" dirty="0"/>
          </a:p>
          <a:p>
            <a:pPr marL="469106" lvl="1" indent="-214313">
              <a:buFont typeface="Arial" panose="020B0604020202020204" pitchFamily="34" charset="0"/>
              <a:buChar char="•"/>
            </a:pPr>
            <a:r>
              <a:rPr lang="en-CA" sz="1600" dirty="0"/>
              <a:t>Compare the operations of transport layer protocols in supporting end-to-end communication</a:t>
            </a:r>
            <a:r>
              <a:rPr lang="en-CA" sz="1600" dirty="0" smtClean="0"/>
              <a:t>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CA" sz="1400" dirty="0"/>
              <a:t>Explain how TCP session establishment and termination processes facilitate reliable communication. </a:t>
            </a:r>
            <a:endParaRPr lang="en-CA" sz="1400" dirty="0" smtClean="0"/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CA" sz="1400" dirty="0"/>
              <a:t>Explain how TCP protocol data units are transmitted and acknowledged to guarantee delivery</a:t>
            </a:r>
            <a:r>
              <a:rPr lang="en-CA" sz="1400" dirty="0" smtClean="0"/>
              <a:t>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CA" sz="1400" dirty="0"/>
              <a:t>Describe the UDP client processes to establish communication with a server. </a:t>
            </a:r>
            <a:endParaRPr lang="en-CA" sz="1400" dirty="0" smtClean="0"/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CA" sz="1400" dirty="0"/>
              <a:t>Determine whether high-reliability TCP transmissions, or non-guaranteed UDP transmissions, are best suited for common applications. </a:t>
            </a:r>
            <a:endParaRPr lang="en-CA" sz="1400" b="1" dirty="0" smtClean="0"/>
          </a:p>
        </p:txBody>
      </p:sp>
      <p:sp>
        <p:nvSpPr>
          <p:cNvPr id="4098" name="Rectangle 3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Chapter 9 - Sections &amp; Objectives</a:t>
            </a:r>
          </a:p>
        </p:txBody>
      </p:sp>
    </p:spTree>
    <p:extLst>
      <p:ext uri="{BB962C8B-B14F-4D97-AF65-F5344CB8AC3E}">
        <p14:creationId xmlns:p14="http://schemas.microsoft.com/office/powerpoint/2010/main" val="17588686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TCP and UDP Overview </a:t>
            </a:r>
            <a:r>
              <a:rPr lang="en-CA" altLang="en-US" sz="1600" dirty="0"/>
              <a:t/>
            </a:r>
            <a:br>
              <a:rPr lang="en-CA" altLang="en-US" sz="1600" dirty="0"/>
            </a:br>
            <a:r>
              <a:rPr lang="en-CA" altLang="en-US" dirty="0" smtClean="0"/>
              <a:t>Port Number Groups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" y="798944"/>
            <a:ext cx="8671561" cy="13638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5320" y="2162755"/>
            <a:ext cx="7787640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/>
            </a:pPr>
            <a:r>
              <a:rPr lang="en-US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Well-known Ports (Numbers 0 to 1023) - These numbers are reserved for services and applications. 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/>
            </a:pPr>
            <a:r>
              <a:rPr lang="en-US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Registered Ports (Numbers 1024 to 49151</a:t>
            </a:r>
            <a:r>
              <a:rPr lang="en-US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) - </a:t>
            </a:r>
            <a:r>
              <a:rPr lang="en-US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These port numbers are assigned by IANA to a requesting entity to use with specific processes or applications.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/>
            </a:pPr>
            <a:r>
              <a:rPr lang="en-US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Dynamic or Private Ports (Numbers 49152 to 65535) - Usually assigned dynamically by the client’s OS and </a:t>
            </a:r>
            <a:r>
              <a:rPr lang="en-US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used </a:t>
            </a:r>
            <a:r>
              <a:rPr lang="en-US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to identify the client application during communication</a:t>
            </a:r>
            <a:r>
              <a:rPr lang="en-US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.</a:t>
            </a:r>
            <a:endParaRPr lang="en-US" dirty="0">
              <a:solidFill>
                <a:srgbClr val="000000"/>
              </a:solidFill>
              <a:latin typeface="+mn-lt"/>
              <a:ea typeface="ＭＳ Ｐゴシック" charset="0"/>
              <a:cs typeface="CiscoSans"/>
            </a:endParaRPr>
          </a:p>
        </p:txBody>
      </p:sp>
    </p:spTree>
    <p:extLst>
      <p:ext uri="{BB962C8B-B14F-4D97-AF65-F5344CB8AC3E}">
        <p14:creationId xmlns:p14="http://schemas.microsoft.com/office/powerpoint/2010/main" val="155210055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TCP and UDP Overview </a:t>
            </a:r>
            <a:r>
              <a:rPr lang="en-CA" altLang="en-US" sz="1600" dirty="0"/>
              <a:t/>
            </a:r>
            <a:br>
              <a:rPr lang="en-CA" altLang="en-US" sz="1600" dirty="0"/>
            </a:br>
            <a:r>
              <a:rPr lang="en-CA" altLang="en-US" dirty="0" smtClean="0"/>
              <a:t>Port Number Groups (Cont.)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7360" y="798944"/>
            <a:ext cx="6733887" cy="403164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87366" y="1950720"/>
            <a:ext cx="1356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defRPr/>
            </a:pPr>
            <a:r>
              <a:rPr lang="en-US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Well Known Port Numbers</a:t>
            </a:r>
          </a:p>
        </p:txBody>
      </p:sp>
    </p:spTree>
    <p:extLst>
      <p:ext uri="{BB962C8B-B14F-4D97-AF65-F5344CB8AC3E}">
        <p14:creationId xmlns:p14="http://schemas.microsoft.com/office/powerpoint/2010/main" val="165986854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TCP and UDP Overview </a:t>
            </a:r>
            <a:r>
              <a:rPr lang="en-CA" altLang="en-US" sz="1600" dirty="0"/>
              <a:t/>
            </a:r>
            <a:br>
              <a:rPr lang="en-CA" altLang="en-US" sz="1600" dirty="0"/>
            </a:br>
            <a:r>
              <a:rPr lang="en-CA" altLang="en-US" dirty="0" smtClean="0"/>
              <a:t>The </a:t>
            </a:r>
            <a:r>
              <a:rPr lang="en-CA" altLang="en-US" dirty="0" err="1" smtClean="0"/>
              <a:t>netstat</a:t>
            </a:r>
            <a:r>
              <a:rPr lang="en-CA" altLang="en-US" dirty="0" smtClean="0"/>
              <a:t> Command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5" y="905625"/>
            <a:ext cx="2721055" cy="3834016"/>
          </a:xfrm>
        </p:spPr>
        <p:txBody>
          <a:bodyPr/>
          <a:lstStyle/>
          <a:p>
            <a:pPr>
              <a:defRPr/>
            </a:pPr>
            <a:r>
              <a:rPr lang="en-US" altLang="en-US" sz="1800" dirty="0" smtClean="0"/>
              <a:t>Network utility </a:t>
            </a:r>
            <a:r>
              <a:rPr lang="en-US" altLang="en-US" sz="1800" dirty="0"/>
              <a:t>that can be used to verify connections</a:t>
            </a:r>
          </a:p>
          <a:p>
            <a:pPr>
              <a:defRPr/>
            </a:pPr>
            <a:r>
              <a:rPr lang="en-US" altLang="en-US" sz="1800" dirty="0"/>
              <a:t>By default, </a:t>
            </a:r>
            <a:r>
              <a:rPr lang="en-US" altLang="en-US" sz="1800" dirty="0" smtClean="0"/>
              <a:t>will attempt </a:t>
            </a:r>
            <a:r>
              <a:rPr lang="en-US" altLang="en-US" sz="1800" dirty="0"/>
              <a:t>to resolve IP addresses to domain names and port numbers to well-known applications</a:t>
            </a:r>
          </a:p>
          <a:p>
            <a:pPr>
              <a:defRPr/>
            </a:pPr>
            <a:r>
              <a:rPr lang="en-US" altLang="en-US" sz="1800" dirty="0"/>
              <a:t>-n </a:t>
            </a:r>
            <a:r>
              <a:rPr lang="en-US" altLang="en-US" sz="1800" dirty="0" smtClean="0"/>
              <a:t>option </a:t>
            </a:r>
            <a:r>
              <a:rPr lang="en-US" altLang="en-US" sz="1800" dirty="0"/>
              <a:t>used to display IPs and ports in numerical form</a:t>
            </a:r>
            <a:endParaRPr lang="en-CA" altLang="en-US" sz="1800" dirty="0"/>
          </a:p>
          <a:p>
            <a:endParaRPr lang="en-CA" altLang="en-US" dirty="0"/>
          </a:p>
          <a:p>
            <a:endParaRPr lang="en-CA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6824" y="1173480"/>
            <a:ext cx="5752824" cy="295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957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sz="4000" dirty="0" smtClean="0"/>
              <a:t>9.2 TCP and UDP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519054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TCP Communication Process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TCP Server Process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551" y="283008"/>
            <a:ext cx="3463969" cy="185159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863" y="2134605"/>
            <a:ext cx="3987272" cy="254405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4613" y="2134606"/>
            <a:ext cx="3914755" cy="254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07713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TCP Communication Process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TCP Server Process (Cont.)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798944"/>
            <a:ext cx="4591137" cy="290321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4863" y="2209800"/>
            <a:ext cx="4329776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040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6"/>
          <p:cNvSpPr>
            <a:spLocks noGrp="1" noChangeArrowheads="1"/>
          </p:cNvSpPr>
          <p:nvPr>
            <p:ph idx="1"/>
          </p:nvPr>
        </p:nvSpPr>
        <p:spPr>
          <a:xfrm>
            <a:off x="1" y="3032761"/>
            <a:ext cx="2155893" cy="741379"/>
          </a:xfrm>
        </p:spPr>
        <p:txBody>
          <a:bodyPr/>
          <a:lstStyle/>
          <a:p>
            <a:r>
              <a:rPr lang="en-US" altLang="en-US" dirty="0" smtClean="0">
                <a:solidFill>
                  <a:srgbClr val="000000"/>
                </a:solidFill>
              </a:rPr>
              <a:t>Step 1 – Initiating </a:t>
            </a:r>
            <a:r>
              <a:rPr lang="en-US" altLang="en-US" smtClean="0">
                <a:solidFill>
                  <a:srgbClr val="000000"/>
                </a:solidFill>
              </a:rPr>
              <a:t>client requests a session with server.</a:t>
            </a:r>
            <a:endParaRPr lang="en-US" altLang="en-US" dirty="0" smtClean="0">
              <a:solidFill>
                <a:srgbClr val="000000"/>
              </a:solidFill>
            </a:endParaRPr>
          </a:p>
          <a:p>
            <a:pPr lvl="1"/>
            <a:endParaRPr lang="en-CA" altLang="en-US" dirty="0" smtClean="0">
              <a:solidFill>
                <a:srgbClr val="000000"/>
              </a:solidFill>
            </a:endParaRPr>
          </a:p>
        </p:txBody>
      </p:sp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TCP Communication Process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TCP Connection Establishment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15" y="798944"/>
            <a:ext cx="3070163" cy="211454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4510" y="1888705"/>
            <a:ext cx="3110149" cy="20495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4027" y="3032761"/>
            <a:ext cx="3159528" cy="1879424"/>
          </a:xfrm>
          <a:prstGeom prst="rect">
            <a:avLst/>
          </a:prstGeom>
        </p:spPr>
      </p:pic>
      <p:sp>
        <p:nvSpPr>
          <p:cNvPr id="9" name="Rectangle 6"/>
          <p:cNvSpPr txBox="1">
            <a:spLocks noChangeArrowheads="1"/>
          </p:cNvSpPr>
          <p:nvPr/>
        </p:nvSpPr>
        <p:spPr bwMode="auto">
          <a:xfrm>
            <a:off x="2658186" y="4003255"/>
            <a:ext cx="2752014" cy="908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 smtClean="0"/>
              <a:t>Step 2 – Server acknowledges and requests a session with client.</a:t>
            </a:r>
          </a:p>
          <a:p>
            <a:pPr lvl="1"/>
            <a:endParaRPr lang="en-US" altLang="en-US" dirty="0" smtClean="0"/>
          </a:p>
        </p:txBody>
      </p:sp>
      <p:sp>
        <p:nvSpPr>
          <p:cNvPr id="11" name="Rectangle 6"/>
          <p:cNvSpPr txBox="1">
            <a:spLocks noChangeArrowheads="1"/>
          </p:cNvSpPr>
          <p:nvPr/>
        </p:nvSpPr>
        <p:spPr bwMode="auto">
          <a:xfrm>
            <a:off x="5958840" y="2209312"/>
            <a:ext cx="3063239" cy="8234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 smtClean="0"/>
              <a:t>Step 3 – Client </a:t>
            </a:r>
            <a:r>
              <a:rPr lang="en-US" altLang="en-US" smtClean="0"/>
              <a:t>acknowledges communication session with server.</a:t>
            </a:r>
            <a:endParaRPr lang="en-US" altLang="en-US" dirty="0" smtClean="0"/>
          </a:p>
          <a:p>
            <a:pPr lvl="1"/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2922390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6"/>
          <p:cNvSpPr>
            <a:spLocks noGrp="1" noChangeArrowheads="1"/>
          </p:cNvSpPr>
          <p:nvPr>
            <p:ph idx="1"/>
          </p:nvPr>
        </p:nvSpPr>
        <p:spPr>
          <a:xfrm>
            <a:off x="3301793" y="2962092"/>
            <a:ext cx="5338738" cy="1909175"/>
          </a:xfrm>
        </p:spPr>
        <p:txBody>
          <a:bodyPr/>
          <a:lstStyle/>
          <a:p>
            <a:r>
              <a:rPr lang="en-US" dirty="0"/>
              <a:t>To close a connection, the Finish (FIN) control flag must be set in the segment header. </a:t>
            </a:r>
            <a:endParaRPr lang="en-US" dirty="0" smtClean="0"/>
          </a:p>
          <a:p>
            <a:r>
              <a:rPr lang="en-US" dirty="0" smtClean="0"/>
              <a:t>To </a:t>
            </a:r>
            <a:r>
              <a:rPr lang="en-US" dirty="0"/>
              <a:t>end each one-way TCP session, a two-way handshake, consisting of a FIN segment and an Acknowledgment (ACK) segment, is used. </a:t>
            </a:r>
            <a:endParaRPr lang="en-US" dirty="0" smtClean="0"/>
          </a:p>
          <a:p>
            <a:r>
              <a:rPr lang="en-US" dirty="0" smtClean="0"/>
              <a:t>To terminate </a:t>
            </a:r>
            <a:r>
              <a:rPr lang="en-US" dirty="0"/>
              <a:t>a single conversation supported by TCP, four exchanges are needed to end both sessions.</a:t>
            </a:r>
            <a:endParaRPr lang="en-CA" altLang="en-US" dirty="0" smtClean="0">
              <a:solidFill>
                <a:srgbClr val="000000"/>
              </a:solidFill>
            </a:endParaRPr>
          </a:p>
        </p:txBody>
      </p:sp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TCP Communication Process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/>
              <a:t>T</a:t>
            </a:r>
            <a:r>
              <a:rPr lang="en-US" altLang="en-US" dirty="0" smtClean="0"/>
              <a:t>CP Session Termination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272" y="881776"/>
            <a:ext cx="2266576" cy="200504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4551" y="904735"/>
            <a:ext cx="2182937" cy="19898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5482" y="864452"/>
            <a:ext cx="2114913" cy="20300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06880" y="39166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5851" y="2944299"/>
            <a:ext cx="2298700" cy="196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4852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6"/>
          <p:cNvSpPr>
            <a:spLocks noGrp="1" noChangeArrowheads="1"/>
          </p:cNvSpPr>
          <p:nvPr>
            <p:ph idx="1"/>
          </p:nvPr>
        </p:nvSpPr>
        <p:spPr>
          <a:xfrm>
            <a:off x="66573" y="866368"/>
            <a:ext cx="4763215" cy="3437776"/>
          </a:xfrm>
        </p:spPr>
        <p:txBody>
          <a:bodyPr/>
          <a:lstStyle/>
          <a:p>
            <a:r>
              <a:rPr lang="en-US" dirty="0"/>
              <a:t>The three-way handshake:</a:t>
            </a:r>
          </a:p>
          <a:p>
            <a:pPr lvl="1"/>
            <a:r>
              <a:rPr lang="en-US" dirty="0"/>
              <a:t>Establishes that the destination device is present on the </a:t>
            </a:r>
            <a:r>
              <a:rPr lang="en-US" dirty="0" smtClean="0"/>
              <a:t>network.</a:t>
            </a:r>
            <a:endParaRPr lang="en-US" dirty="0"/>
          </a:p>
          <a:p>
            <a:pPr lvl="1"/>
            <a:r>
              <a:rPr lang="en-US" dirty="0"/>
              <a:t>Verifies that the destination device has an active service and is accepting requests on the destination port number that the initiating client intends to </a:t>
            </a:r>
            <a:r>
              <a:rPr lang="en-US" dirty="0" smtClean="0"/>
              <a:t>use.</a:t>
            </a:r>
            <a:endParaRPr lang="en-US" dirty="0"/>
          </a:p>
          <a:p>
            <a:pPr lvl="1"/>
            <a:r>
              <a:rPr lang="en-US" dirty="0"/>
              <a:t>Informs the destination device that the source client intends to establish a communication session on that port </a:t>
            </a:r>
            <a:r>
              <a:rPr lang="en-US" dirty="0" smtClean="0"/>
              <a:t>number.</a:t>
            </a:r>
          </a:p>
          <a:p>
            <a:r>
              <a:rPr lang="en-US" dirty="0"/>
              <a:t>The six bits in the Control Bits field of the TCP segment header are also known as flags. </a:t>
            </a:r>
            <a:endParaRPr lang="en-US" dirty="0" smtClean="0"/>
          </a:p>
          <a:p>
            <a:pPr lvl="1"/>
            <a:r>
              <a:rPr lang="en-US" dirty="0" smtClean="0"/>
              <a:t>RST flag is used to reset a connection when an error or timeout occurs</a:t>
            </a:r>
            <a:endParaRPr lang="en-US" dirty="0"/>
          </a:p>
        </p:txBody>
      </p:sp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TCP Communication Process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TCP Three-way Handshake Analysis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9788" y="825614"/>
            <a:ext cx="4159637" cy="345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8490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 smtClean="0"/>
              <a:t>TCP Communication Process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Video Demonstration - TCP 3-Way Handshake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0773" y="2919730"/>
            <a:ext cx="2626027" cy="12984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1045210"/>
            <a:ext cx="5911826" cy="3514090"/>
          </a:xfrm>
          <a:prstGeom prst="rect">
            <a:avLst/>
          </a:prstGeom>
        </p:spPr>
      </p:pic>
      <p:sp>
        <p:nvSpPr>
          <p:cNvPr id="8" name="Left Arrow 7"/>
          <p:cNvSpPr/>
          <p:nvPr/>
        </p:nvSpPr>
        <p:spPr>
          <a:xfrm>
            <a:off x="6094653" y="1132780"/>
            <a:ext cx="2151529" cy="738664"/>
          </a:xfrm>
          <a:prstGeom prst="leftArrow">
            <a:avLst>
              <a:gd name="adj1" fmla="val 100000"/>
              <a:gd name="adj2" fmla="val 50000"/>
            </a:avLst>
          </a:prstGeom>
          <a:solidFill>
            <a:srgbClr val="FFFF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6491789" y="1120673"/>
            <a:ext cx="17543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SYN</a:t>
            </a:r>
          </a:p>
          <a:p>
            <a:r>
              <a:rPr lang="en-US" sz="1400" b="1" dirty="0" smtClean="0"/>
              <a:t>SYN, ACK</a:t>
            </a:r>
          </a:p>
          <a:p>
            <a:r>
              <a:rPr lang="en-US" sz="1400" b="1" dirty="0" smtClean="0"/>
              <a:t>ACK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2037326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4" y="915409"/>
            <a:ext cx="8041776" cy="1949711"/>
          </a:xfrm>
        </p:spPr>
        <p:txBody>
          <a:bodyPr/>
          <a:lstStyle/>
          <a:p>
            <a:r>
              <a:rPr lang="en-US" dirty="0" smtClean="0"/>
              <a:t>9.1 Transport </a:t>
            </a:r>
            <a:r>
              <a:rPr lang="en-US" smtClean="0"/>
              <a:t>Layer Protocols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0996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4"/>
            <a:ext cx="3334241" cy="3949771"/>
          </a:xfrm>
        </p:spPr>
        <p:txBody>
          <a:bodyPr/>
          <a:lstStyle/>
          <a:p>
            <a:r>
              <a:rPr lang="en-US" dirty="0"/>
              <a:t>Sequence numbers are assigned in the header of each </a:t>
            </a:r>
            <a:r>
              <a:rPr lang="en-US" dirty="0" smtClean="0"/>
              <a:t>packet.</a:t>
            </a:r>
          </a:p>
          <a:p>
            <a:r>
              <a:rPr lang="en-US" dirty="0"/>
              <a:t>R</a:t>
            </a:r>
            <a:r>
              <a:rPr lang="en-US" dirty="0" smtClean="0"/>
              <a:t>epresents </a:t>
            </a:r>
            <a:r>
              <a:rPr lang="en-US" dirty="0"/>
              <a:t>the first data byte of the TCP segment.</a:t>
            </a:r>
          </a:p>
          <a:p>
            <a:r>
              <a:rPr lang="en-US" dirty="0"/>
              <a:t>During session setup, an initial sequence number (ISN) is </a:t>
            </a:r>
            <a:r>
              <a:rPr lang="en-US" dirty="0" smtClean="0"/>
              <a:t>set - represents </a:t>
            </a:r>
            <a:r>
              <a:rPr lang="en-US" dirty="0"/>
              <a:t>the starting value of the </a:t>
            </a:r>
            <a:r>
              <a:rPr lang="en-US" dirty="0" smtClean="0"/>
              <a:t>bytes.</a:t>
            </a:r>
          </a:p>
          <a:p>
            <a:r>
              <a:rPr lang="en-US" dirty="0" smtClean="0"/>
              <a:t>As </a:t>
            </a:r>
            <a:r>
              <a:rPr lang="en-US" dirty="0"/>
              <a:t>data is transmitted during the session, the sequence number is incremented by the number of bytes that have been transmitted. </a:t>
            </a:r>
            <a:endParaRPr lang="en-US" dirty="0" smtClean="0"/>
          </a:p>
          <a:p>
            <a:r>
              <a:rPr lang="en-US" dirty="0" smtClean="0"/>
              <a:t>Missing </a:t>
            </a:r>
            <a:r>
              <a:rPr lang="en-US" dirty="0"/>
              <a:t>segments can then be identified. </a:t>
            </a:r>
          </a:p>
        </p:txBody>
      </p:sp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Reliability and Flow Control</a:t>
            </a:r>
            <a:br>
              <a:rPr lang="en-US" sz="1600" dirty="0">
                <a:latin typeface="Arial" charset="0"/>
              </a:rPr>
            </a:br>
            <a:r>
              <a:rPr lang="en-US" altLang="en-US" dirty="0" smtClean="0"/>
              <a:t>TCP Reliability – Ordered Delivery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2421" y="962887"/>
            <a:ext cx="5140240" cy="378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69655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>
          <a:xfrm>
            <a:off x="1" y="95180"/>
            <a:ext cx="9144000" cy="757551"/>
          </a:xfrm>
        </p:spPr>
        <p:txBody>
          <a:bodyPr/>
          <a:lstStyle/>
          <a:p>
            <a:r>
              <a:rPr lang="en-US" sz="1600" dirty="0">
                <a:latin typeface="Arial" charset="0"/>
              </a:rPr>
              <a:t>Reliability and Flow </a:t>
            </a:r>
            <a:r>
              <a:rPr lang="en-US" sz="1600" dirty="0" smtClean="0">
                <a:latin typeface="Arial" charset="0"/>
              </a:rPr>
              <a:t>Control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sz="2000" dirty="0" smtClean="0"/>
              <a:t>Video Demonstration - TCP Reliability – Sequence Numbers and Acknowledgments</a:t>
            </a:r>
          </a:p>
        </p:txBody>
      </p:sp>
      <p:sp>
        <p:nvSpPr>
          <p:cNvPr id="6" name="Rectangle 6"/>
          <p:cNvSpPr txBox="1">
            <a:spLocks noChangeArrowheads="1"/>
          </p:cNvSpPr>
          <p:nvPr/>
        </p:nvSpPr>
        <p:spPr bwMode="auto">
          <a:xfrm>
            <a:off x="144065" y="1782793"/>
            <a:ext cx="5041393" cy="31017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3930" y="1978584"/>
            <a:ext cx="3736775" cy="207532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667" y="1231898"/>
            <a:ext cx="4836662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26005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Reliability and Flow </a:t>
            </a:r>
            <a:r>
              <a:rPr lang="en-US" sz="1600" dirty="0" smtClean="0">
                <a:latin typeface="Arial" charset="0"/>
              </a:rPr>
              <a:t>Control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000" dirty="0" smtClean="0">
                <a:latin typeface="Arial" charset="0"/>
              </a:rPr>
              <a:t>Video Demonstration </a:t>
            </a:r>
            <a:r>
              <a:rPr lang="en-US" sz="2000" dirty="0">
                <a:latin typeface="Arial" charset="0"/>
              </a:rPr>
              <a:t>– </a:t>
            </a:r>
            <a:r>
              <a:rPr lang="en-US" sz="2000" dirty="0" smtClean="0">
                <a:latin typeface="Arial" charset="0"/>
              </a:rPr>
              <a:t>Data Loss and Retransmission</a:t>
            </a:r>
            <a:endParaRPr lang="en-US" altLang="en-US" sz="20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5943" y="1623200"/>
            <a:ext cx="3964868" cy="19192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1158022"/>
            <a:ext cx="4664577" cy="313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4561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 smtClean="0">
                <a:latin typeface="Arial" charset="0"/>
              </a:rPr>
              <a:t>Reliability and Flow Control</a:t>
            </a: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altLang="en-US" dirty="0" smtClean="0"/>
              <a:t>TCP Flow Control – Window Size and Acknowledgments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6005" y="798944"/>
            <a:ext cx="5384971" cy="428972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07033" y="971473"/>
            <a:ext cx="2605177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In the figure, the source is transmitting 1,460 bytes of data within each segment.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Window size agreed on during 3-way handshake.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Typically, PC B will not wait for 10,000 bytes before sending an </a:t>
            </a: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acknowledgment</a:t>
            </a: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.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PC A can adjust its send window as it receives </a:t>
            </a: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acknowledgments </a:t>
            </a: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from PC B. </a:t>
            </a:r>
          </a:p>
        </p:txBody>
      </p:sp>
    </p:spTree>
    <p:extLst>
      <p:ext uri="{BB962C8B-B14F-4D97-AF65-F5344CB8AC3E}">
        <p14:creationId xmlns:p14="http://schemas.microsoft.com/office/powerpoint/2010/main" val="62871496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41393"/>
            <a:ext cx="9144000" cy="757551"/>
          </a:xfrm>
        </p:spPr>
        <p:txBody>
          <a:bodyPr/>
          <a:lstStyle/>
          <a:p>
            <a:r>
              <a:rPr lang="en-US" sz="1600" dirty="0" smtClean="0">
                <a:latin typeface="Arial" charset="0"/>
              </a:rPr>
              <a:t>Reliability and Flow Control</a:t>
            </a: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altLang="en-US" dirty="0" smtClean="0"/>
              <a:t>TCP Flow Control – Congestion Avoidance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9796" y="833325"/>
            <a:ext cx="5446331" cy="431017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72528" y="833325"/>
            <a:ext cx="295023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Congestion </a:t>
            </a: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causes </a:t>
            </a: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retransmission of lost TCP segments 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Retransmission </a:t>
            </a: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of </a:t>
            </a: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segments </a:t>
            </a: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can make the congestion </a:t>
            </a: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worse</a:t>
            </a:r>
            <a:endParaRPr lang="en-US" sz="1500" dirty="0">
              <a:solidFill>
                <a:srgbClr val="000000"/>
              </a:solidFill>
              <a:latin typeface="+mn-lt"/>
              <a:ea typeface="ＭＳ Ｐゴシック" charset="0"/>
              <a:cs typeface="CiscoSans"/>
            </a:endParaRP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To avoid and control congestion, TCP employs several congestion handling mechanisms, timers, and </a:t>
            </a: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algorithms</a:t>
            </a:r>
            <a:endParaRPr lang="en-US" sz="1500" dirty="0">
              <a:solidFill>
                <a:srgbClr val="000000"/>
              </a:solidFill>
              <a:latin typeface="+mn-lt"/>
              <a:ea typeface="ＭＳ Ｐゴシック" charset="0"/>
              <a:cs typeface="CiscoSans"/>
            </a:endParaRP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Example: R</a:t>
            </a: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educe </a:t>
            </a: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the number of bytes it sends before receiving an acknowledgment</a:t>
            </a:r>
          </a:p>
        </p:txBody>
      </p:sp>
    </p:spTree>
    <p:extLst>
      <p:ext uri="{BB962C8B-B14F-4D97-AF65-F5344CB8AC3E}">
        <p14:creationId xmlns:p14="http://schemas.microsoft.com/office/powerpoint/2010/main" val="14516561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UDP </a:t>
            </a:r>
            <a:r>
              <a:rPr lang="en-US" sz="1600" dirty="0" smtClean="0">
                <a:latin typeface="Arial" charset="0"/>
              </a:rPr>
              <a:t>Communication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altLang="en-US" dirty="0" smtClean="0"/>
              <a:t>UDP Low Overhead versus Reliability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sz="1200" b="1" dirty="0" smtClean="0"/>
              <a:t>		           	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2476" y="960460"/>
            <a:ext cx="5804675" cy="383228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44065" y="1242204"/>
            <a:ext cx="2185067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UDP not connection-oriented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No retransmission, sequencing, and flow control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Functions not provided by the transport layer implemented elsewhere</a:t>
            </a:r>
          </a:p>
        </p:txBody>
      </p:sp>
    </p:spTree>
    <p:extLst>
      <p:ext uri="{BB962C8B-B14F-4D97-AF65-F5344CB8AC3E}">
        <p14:creationId xmlns:p14="http://schemas.microsoft.com/office/powerpoint/2010/main" val="391521710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UDP </a:t>
            </a:r>
            <a:r>
              <a:rPr lang="en-US" sz="1600" dirty="0" smtClean="0">
                <a:latin typeface="Arial" charset="0"/>
              </a:rPr>
              <a:t>Communication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altLang="en-US" dirty="0" smtClean="0"/>
              <a:t>UDP Datagram Reassembly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1190" y="850504"/>
            <a:ext cx="5475723" cy="3864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34569" y="4650118"/>
            <a:ext cx="430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+mj-lt"/>
              </a:rPr>
              <a:t>UDP: Connectionless and Unreliable</a:t>
            </a:r>
            <a:endParaRPr lang="en-US" b="1" dirty="0">
              <a:latin typeface="+mj-lt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7582" y="1146079"/>
            <a:ext cx="2703607" cy="3721298"/>
          </a:xfrm>
        </p:spPr>
        <p:txBody>
          <a:bodyPr/>
          <a:lstStyle/>
          <a:p>
            <a:r>
              <a:rPr lang="en-US" sz="1800" dirty="0" smtClean="0"/>
              <a:t>UDP reassembles data in order received and forwards to application</a:t>
            </a:r>
          </a:p>
          <a:p>
            <a:r>
              <a:rPr lang="en-US" sz="1800" dirty="0" smtClean="0"/>
              <a:t>Application must identify the proper sequence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70615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UDP </a:t>
            </a:r>
            <a:r>
              <a:rPr lang="en-US" sz="1600" dirty="0" smtClean="0">
                <a:latin typeface="Arial" charset="0"/>
              </a:rPr>
              <a:t>Communication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altLang="en-US" dirty="0" smtClean="0"/>
              <a:t>UDP Server Processes and Requests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58296" y="924079"/>
            <a:ext cx="2029792" cy="3790309"/>
          </a:xfrm>
        </p:spPr>
        <p:txBody>
          <a:bodyPr/>
          <a:lstStyle/>
          <a:p>
            <a:pPr marL="0" indent="0">
              <a:buNone/>
            </a:pPr>
            <a:r>
              <a:rPr lang="en-CA" sz="1400" b="1" dirty="0" smtClean="0"/>
              <a:t>Note</a:t>
            </a:r>
            <a:r>
              <a:rPr lang="en-CA" sz="1400" b="1" dirty="0"/>
              <a:t>:</a:t>
            </a:r>
            <a:r>
              <a:rPr lang="en-CA" sz="1400" dirty="0"/>
              <a:t> The Remote Authentication Dial-in User Service (RADIUS) server shown in the figure provides authentication, authorization, and accounting services to manage user </a:t>
            </a:r>
            <a:r>
              <a:rPr lang="en-CA" sz="1400" dirty="0" smtClean="0"/>
              <a:t>access.</a:t>
            </a:r>
            <a:r>
              <a:rPr lang="en-CA" sz="1200" b="1" dirty="0" smtClean="0"/>
              <a:t>	           	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4743" y="966703"/>
            <a:ext cx="6029383" cy="398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2117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UDP </a:t>
            </a:r>
            <a:r>
              <a:rPr lang="en-US" sz="1600" dirty="0" smtClean="0">
                <a:latin typeface="Arial" charset="0"/>
              </a:rPr>
              <a:t>Communication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altLang="en-US" dirty="0" smtClean="0"/>
              <a:t>UDP Client Processes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sz="1200" b="1" dirty="0" smtClean="0"/>
              <a:t>		           	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543" r="2244"/>
          <a:stretch/>
        </p:blipFill>
        <p:spPr>
          <a:xfrm>
            <a:off x="144065" y="1155940"/>
            <a:ext cx="4178349" cy="30234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48610" y="4409481"/>
            <a:ext cx="4244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+mj-lt"/>
              </a:rPr>
              <a:t>Clients Sending UDP Requests</a:t>
            </a:r>
            <a:endParaRPr lang="en-US" b="1" dirty="0">
              <a:latin typeface="+mj-l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5904" y="1147326"/>
            <a:ext cx="4287956" cy="288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7633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UDP </a:t>
            </a:r>
            <a:r>
              <a:rPr lang="en-US" sz="1600" dirty="0" smtClean="0">
                <a:latin typeface="Arial" charset="0"/>
              </a:rPr>
              <a:t>Communication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altLang="en-US" dirty="0" smtClean="0"/>
              <a:t>UDP Client Processes (Cont.)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sz="1200" b="1" dirty="0" smtClean="0"/>
              <a:t>		           	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48610" y="4409481"/>
            <a:ext cx="4244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+mj-lt"/>
              </a:rPr>
              <a:t>Clients Sending UDP Requests</a:t>
            </a:r>
            <a:endParaRPr lang="en-US" b="1" dirty="0"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508" y="1074790"/>
            <a:ext cx="4065942" cy="320171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0707" y="1092042"/>
            <a:ext cx="4426644" cy="314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961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41393"/>
            <a:ext cx="9144000" cy="757551"/>
          </a:xfrm>
        </p:spPr>
        <p:txBody>
          <a:bodyPr/>
          <a:lstStyle/>
          <a:p>
            <a:r>
              <a:rPr lang="en-US" altLang="en-US" sz="1600" dirty="0" smtClean="0"/>
              <a:t>Transportation of Data</a:t>
            </a:r>
            <a:br>
              <a:rPr lang="en-US" altLang="en-US" sz="1600" dirty="0" smtClean="0"/>
            </a:br>
            <a:r>
              <a:rPr lang="en-US" altLang="en-US" dirty="0" smtClean="0"/>
              <a:t>Role of the Transport Layer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4851" r="2678"/>
          <a:stretch/>
        </p:blipFill>
        <p:spPr>
          <a:xfrm>
            <a:off x="3916680" y="734166"/>
            <a:ext cx="4983480" cy="439144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960120"/>
            <a:ext cx="3749040" cy="1969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Responsible for establishing a temporary communication session between two applications and delivering data between them</a:t>
            </a:r>
            <a:r>
              <a:rPr lang="en-US" sz="16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.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6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Link between </a:t>
            </a:r>
            <a:r>
              <a:rPr lang="en-US" sz="16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the application layer and the lower layers that are responsible for network transmission.</a:t>
            </a:r>
          </a:p>
        </p:txBody>
      </p:sp>
    </p:spTree>
    <p:extLst>
      <p:ext uri="{BB962C8B-B14F-4D97-AF65-F5344CB8AC3E}">
        <p14:creationId xmlns:p14="http://schemas.microsoft.com/office/powerpoint/2010/main" val="23424782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 smtClean="0">
                <a:latin typeface="Arial" charset="0"/>
              </a:rPr>
              <a:t>TCP or UDP</a:t>
            </a:r>
            <a:br>
              <a:rPr lang="en-US" sz="1600" dirty="0" smtClean="0">
                <a:latin typeface="Arial" charset="0"/>
              </a:rPr>
            </a:br>
            <a:r>
              <a:rPr lang="en-CA" altLang="en-US" dirty="0" smtClean="0"/>
              <a:t>Applications that use TCP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7673" y="798944"/>
            <a:ext cx="5006469" cy="402995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97146" y="1488660"/>
            <a:ext cx="163901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TCP frees applications </a:t>
            </a:r>
            <a:r>
              <a:rPr lang="en-US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from having to manage reliability</a:t>
            </a:r>
          </a:p>
        </p:txBody>
      </p:sp>
    </p:spTree>
    <p:extLst>
      <p:ext uri="{BB962C8B-B14F-4D97-AF65-F5344CB8AC3E}">
        <p14:creationId xmlns:p14="http://schemas.microsoft.com/office/powerpoint/2010/main" val="23962028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 smtClean="0">
                <a:latin typeface="Arial" charset="0"/>
              </a:rPr>
              <a:t>TCP or UDP</a:t>
            </a:r>
            <a:br>
              <a:rPr lang="en-US" sz="1600" dirty="0" smtClean="0">
                <a:latin typeface="Arial" charset="0"/>
              </a:rPr>
            </a:br>
            <a:r>
              <a:rPr lang="en-CA" altLang="en-US" dirty="0" smtClean="0"/>
              <a:t>Applications that use UDP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5248" y="777039"/>
            <a:ext cx="5330880" cy="436646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41541" y="1052423"/>
            <a:ext cx="203583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</a:pPr>
            <a:r>
              <a:rPr lang="en-US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Three types of applications best suited for UDP: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Live video and multimedia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Simple request and reply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Handle reliability themselves</a:t>
            </a:r>
          </a:p>
        </p:txBody>
      </p:sp>
    </p:spTree>
    <p:extLst>
      <p:ext uri="{BB962C8B-B14F-4D97-AF65-F5344CB8AC3E}">
        <p14:creationId xmlns:p14="http://schemas.microsoft.com/office/powerpoint/2010/main" val="169557634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dirty="0" smtClean="0"/>
              <a:t>9.3 Chapter 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9442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1"/>
          <p:cNvSpPr txBox="1">
            <a:spLocks/>
          </p:cNvSpPr>
          <p:nvPr/>
        </p:nvSpPr>
        <p:spPr bwMode="auto">
          <a:xfrm>
            <a:off x="1417131" y="1154627"/>
            <a:ext cx="6450388" cy="18644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1593" tIns="30796" rIns="61593" bIns="30796" numCol="1" anchor="t" anchorCtr="0" compatLnSpc="1">
            <a:prstTxWarp prst="textNoShape">
              <a:avLst/>
            </a:prstTxWarp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574675" indent="-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endParaRPr lang="en-US" sz="12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Explain </a:t>
            </a:r>
            <a:r>
              <a:rPr lang="en-US" dirty="0"/>
              <a:t>how transport layer protocols and services support communications across data networks</a:t>
            </a:r>
            <a:r>
              <a:rPr lang="en-US" dirty="0" smtClean="0"/>
              <a:t>.</a:t>
            </a:r>
          </a:p>
          <a:p>
            <a:r>
              <a:rPr lang="en-US" dirty="0" smtClean="0"/>
              <a:t>Compare </a:t>
            </a:r>
            <a:r>
              <a:rPr lang="en-US" dirty="0"/>
              <a:t>the operations of transport layer protocols in supporting end-to-end communication.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400" dirty="0" smtClean="0">
                <a:latin typeface="Arial" charset="0"/>
              </a:rPr>
              <a:t>Conclusion</a:t>
            </a:r>
            <a:r>
              <a:rPr lang="en-US" dirty="0" smtClean="0">
                <a:latin typeface="Arial" charset="0"/>
              </a:rPr>
              <a:t/>
            </a:r>
            <a:br>
              <a:rPr lang="en-US" dirty="0" smtClean="0">
                <a:latin typeface="Arial" charset="0"/>
              </a:rPr>
            </a:br>
            <a:r>
              <a:rPr lang="en-US" dirty="0">
                <a:latin typeface="Arial" charset="0"/>
              </a:rPr>
              <a:t>Chapter </a:t>
            </a:r>
            <a:r>
              <a:rPr lang="en-US" dirty="0" smtClean="0">
                <a:latin typeface="Arial" charset="0"/>
              </a:rPr>
              <a:t>9: Transport Layer</a:t>
            </a:r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56299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400" dirty="0">
                <a:latin typeface="Arial" charset="0"/>
              </a:rPr>
              <a:t>Section </a:t>
            </a:r>
            <a:r>
              <a:rPr lang="en-US" sz="1400" dirty="0" smtClean="0">
                <a:latin typeface="Arial" charset="0"/>
              </a:rPr>
              <a:t>9.1</a:t>
            </a:r>
            <a:r>
              <a:rPr lang="en-US" dirty="0">
                <a:latin typeface="Arial" charset="0"/>
              </a:rPr>
              <a:t/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New Terms and Commands</a:t>
            </a:r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5127686"/>
              </p:ext>
            </p:extLst>
          </p:nvPr>
        </p:nvGraphicFramePr>
        <p:xfrm>
          <a:off x="145258" y="1126317"/>
          <a:ext cx="8853486" cy="1071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951162">
                  <a:extLst>
                    <a:ext uri="{9D8B030D-6E8A-4147-A177-3AD203B41FA5}">
                      <a16:colId xmlns:a16="http://schemas.microsoft.com/office/drawing/2014/main" xmlns="" val="2731093094"/>
                    </a:ext>
                  </a:extLst>
                </a:gridCol>
                <a:gridCol w="2951162">
                  <a:extLst>
                    <a:ext uri="{9D8B030D-6E8A-4147-A177-3AD203B41FA5}">
                      <a16:colId xmlns:a16="http://schemas.microsoft.com/office/drawing/2014/main" xmlns="" val="2353496225"/>
                    </a:ext>
                  </a:extLst>
                </a:gridCol>
                <a:gridCol w="2951162">
                  <a:extLst>
                    <a:ext uri="{9D8B030D-6E8A-4147-A177-3AD203B41FA5}">
                      <a16:colId xmlns:a16="http://schemas.microsoft.com/office/drawing/2014/main" xmlns="" val="2819591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port number </a:t>
                      </a:r>
                      <a:r>
                        <a:rPr lang="en-US" sz="14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multiplexing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Transmission Control Protocol (TCP) 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User Datagram Protocol (UDP) 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1400" b="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connection-oriented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stateful</a:t>
                      </a: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socket  </a:t>
                      </a: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600795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44530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400" dirty="0">
                <a:latin typeface="Arial" charset="0"/>
              </a:rPr>
              <a:t>Section 9</a:t>
            </a:r>
            <a:r>
              <a:rPr lang="en-US" sz="1400" dirty="0" smtClean="0">
                <a:latin typeface="Arial" charset="0"/>
              </a:rPr>
              <a:t>.2</a:t>
            </a:r>
            <a:r>
              <a:rPr lang="en-US" dirty="0">
                <a:latin typeface="Arial" charset="0"/>
              </a:rPr>
              <a:t/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New Terms and Commands</a:t>
            </a:r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2823207"/>
              </p:ext>
            </p:extLst>
          </p:nvPr>
        </p:nvGraphicFramePr>
        <p:xfrm>
          <a:off x="144461" y="1143570"/>
          <a:ext cx="8472890" cy="1071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36445">
                  <a:extLst>
                    <a:ext uri="{9D8B030D-6E8A-4147-A177-3AD203B41FA5}">
                      <a16:colId xmlns:a16="http://schemas.microsoft.com/office/drawing/2014/main" xmlns="" val="2731093094"/>
                    </a:ext>
                  </a:extLst>
                </a:gridCol>
                <a:gridCol w="4236445">
                  <a:extLst>
                    <a:ext uri="{9D8B030D-6E8A-4147-A177-3AD203B41FA5}">
                      <a16:colId xmlns:a16="http://schemas.microsoft.com/office/drawing/2014/main" xmlns="" val="23534962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three-way handshake  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initial sequence port number (ISN) 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acknowledgment  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selective acknowledgment (SACK) 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window size</a:t>
                      </a:r>
                    </a:p>
                    <a:p>
                      <a:pPr marL="285750" marR="0" lvl="0" indent="-28575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600795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223826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altLang="en-US" sz="1600" dirty="0"/>
              <a:t>Transportation of Data </a:t>
            </a:r>
            <a:br>
              <a:rPr lang="en-US" altLang="en-US" sz="1600" dirty="0"/>
            </a:br>
            <a:r>
              <a:rPr lang="en-US" altLang="en-US" dirty="0"/>
              <a:t>Transport Layer Responsibilities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798945"/>
            <a:ext cx="3276599" cy="4155318"/>
          </a:xfrm>
        </p:spPr>
        <p:txBody>
          <a:bodyPr/>
          <a:lstStyle/>
          <a:p>
            <a:r>
              <a:rPr lang="en-US" altLang="en-US" b="1" dirty="0" smtClean="0"/>
              <a:t>Tracking the Conversation </a:t>
            </a:r>
            <a:r>
              <a:rPr lang="en-US" altLang="en-US" dirty="0" smtClean="0"/>
              <a:t>- Tracks each individual conversation flowing between a source and a destination application.</a:t>
            </a:r>
            <a:endParaRPr lang="en-US" altLang="en-US" dirty="0"/>
          </a:p>
          <a:p>
            <a:r>
              <a:rPr lang="en-CA" altLang="en-US" b="1" dirty="0" smtClean="0"/>
              <a:t>Segmentation</a:t>
            </a:r>
            <a:r>
              <a:rPr lang="en-CA" altLang="en-US" dirty="0" smtClean="0"/>
              <a:t> - Divides the data into segments that are easier to manage and transport. Header used for reassembly is used for tracking.</a:t>
            </a:r>
          </a:p>
          <a:p>
            <a:r>
              <a:rPr lang="en-CA" altLang="en-US" b="1" dirty="0" smtClean="0"/>
              <a:t>Identifying the Application</a:t>
            </a:r>
            <a:r>
              <a:rPr lang="en-CA" altLang="en-US" dirty="0" smtClean="0"/>
              <a:t> - Ensures that even with multiple applications running on a device, all applications receive the correct data via port numbers.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1872" y="999483"/>
            <a:ext cx="5302536" cy="395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1229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Transportation of </a:t>
            </a:r>
            <a:r>
              <a:rPr lang="en-US" sz="1600" dirty="0" smtClean="0">
                <a:latin typeface="Arial" charset="0"/>
              </a:rPr>
              <a:t>Data</a:t>
            </a:r>
            <a:r>
              <a:rPr lang="en-US" sz="1600" dirty="0">
                <a:latin typeface="Arial" charset="0"/>
              </a:rPr>
              <a:t/>
            </a:r>
            <a:br>
              <a:rPr lang="en-US" sz="1600" dirty="0">
                <a:latin typeface="Arial" charset="0"/>
              </a:rPr>
            </a:br>
            <a:r>
              <a:rPr lang="en-US" dirty="0"/>
              <a:t>Conversation Multiplexing</a:t>
            </a:r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144065" y="1104027"/>
            <a:ext cx="7963615" cy="1060336"/>
          </a:xfrm>
        </p:spPr>
        <p:txBody>
          <a:bodyPr/>
          <a:lstStyle/>
          <a:p>
            <a:r>
              <a:rPr lang="en-US" altLang="en-US" dirty="0" smtClean="0"/>
              <a:t>Segmenting the data into smaller chunks enables many different communications to be multiplexed on the </a:t>
            </a:r>
            <a:r>
              <a:rPr lang="en-US" altLang="en-US" smtClean="0"/>
              <a:t>same network.</a:t>
            </a:r>
            <a:endParaRPr lang="en-US" altLang="en-US" dirty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065" y="2469447"/>
            <a:ext cx="8758784" cy="2011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374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 smtClean="0"/>
              <a:t>Transportation of Data</a:t>
            </a:r>
            <a:br>
              <a:rPr lang="en-US" sz="1600" dirty="0" smtClean="0"/>
            </a:br>
            <a:r>
              <a:rPr lang="en-US" dirty="0" smtClean="0">
                <a:latin typeface="Arial" charset="0"/>
              </a:rPr>
              <a:t>Transport </a:t>
            </a:r>
            <a:r>
              <a:rPr lang="en-US" dirty="0">
                <a:latin typeface="Arial" charset="0"/>
              </a:rPr>
              <a:t>Layer </a:t>
            </a:r>
            <a:r>
              <a:rPr lang="en-US" dirty="0" smtClean="0">
                <a:latin typeface="Arial" charset="0"/>
              </a:rPr>
              <a:t>Reliability</a:t>
            </a:r>
            <a:endParaRPr lang="en-US" altLang="en-US" dirty="0" smtClean="0"/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44065" y="798945"/>
            <a:ext cx="3726895" cy="4154056"/>
          </a:xfrm>
        </p:spPr>
        <p:txBody>
          <a:bodyPr/>
          <a:lstStyle/>
          <a:p>
            <a:pPr eaLnBrk="1" hangingPunct="1"/>
            <a:r>
              <a:rPr lang="en-US" altLang="en-US" sz="1800" dirty="0" smtClean="0"/>
              <a:t>TCP/IP provides two transport layer protocols:</a:t>
            </a:r>
          </a:p>
          <a:p>
            <a:pPr lvl="1"/>
            <a:r>
              <a:rPr lang="en-US" altLang="en-US" sz="1700" dirty="0" smtClean="0"/>
              <a:t>Transmission Control Protocol (TCP)</a:t>
            </a:r>
          </a:p>
          <a:p>
            <a:pPr lvl="2"/>
            <a:r>
              <a:rPr lang="en-US" altLang="en-US" sz="1600" dirty="0"/>
              <a:t>Considered reliable which ensures that all of the data arrives at the destination</a:t>
            </a:r>
            <a:r>
              <a:rPr lang="en-US" altLang="en-US" sz="1600" dirty="0" smtClean="0"/>
              <a:t>.</a:t>
            </a:r>
          </a:p>
          <a:p>
            <a:pPr lvl="2"/>
            <a:r>
              <a:rPr lang="en-US" altLang="en-US" sz="1600" dirty="0" smtClean="0"/>
              <a:t>Additional fields needed in header which increases size and delay.</a:t>
            </a:r>
            <a:endParaRPr lang="en-US" altLang="en-US" sz="1500" dirty="0" smtClean="0"/>
          </a:p>
          <a:p>
            <a:pPr lvl="1"/>
            <a:r>
              <a:rPr lang="en-US" altLang="en-US" sz="1700" dirty="0" smtClean="0"/>
              <a:t>User Datagram Protocol (UDP)</a:t>
            </a:r>
          </a:p>
          <a:p>
            <a:pPr lvl="2"/>
            <a:r>
              <a:rPr lang="en-US" altLang="en-US" sz="1500" dirty="0" smtClean="0"/>
              <a:t>Does not provide for reliability.</a:t>
            </a:r>
          </a:p>
          <a:p>
            <a:pPr lvl="2"/>
            <a:r>
              <a:rPr lang="en-US" altLang="en-US" sz="1500" dirty="0" smtClean="0"/>
              <a:t>Fewer fields and is faster than TCP.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1358" y="609600"/>
            <a:ext cx="4752244" cy="410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94688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Transportation of Data</a:t>
            </a:r>
            <a:br>
              <a:rPr lang="en-US" sz="1600" dirty="0">
                <a:latin typeface="Arial" charset="0"/>
              </a:rPr>
            </a:br>
            <a:r>
              <a:rPr lang="en-CA" altLang="en-US" dirty="0" smtClean="0"/>
              <a:t>TCP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377" y="1190445"/>
            <a:ext cx="4277067" cy="270377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1" y="2355714"/>
            <a:ext cx="3947159" cy="257081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1" y="420168"/>
            <a:ext cx="34442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TCP transport </a:t>
            </a:r>
            <a:r>
              <a:rPr lang="en-US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is similar </a:t>
            </a:r>
            <a:r>
              <a:rPr lang="en-US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to sending tracked packages. If a shipping order is broken up into several packages, a customer can check online to see the order of the delivery.</a:t>
            </a:r>
          </a:p>
        </p:txBody>
      </p:sp>
    </p:spTree>
    <p:extLst>
      <p:ext uri="{BB962C8B-B14F-4D97-AF65-F5344CB8AC3E}">
        <p14:creationId xmlns:p14="http://schemas.microsoft.com/office/powerpoint/2010/main" val="1505181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3963" t="21824"/>
          <a:stretch/>
        </p:blipFill>
        <p:spPr>
          <a:xfrm>
            <a:off x="6501861" y="1224950"/>
            <a:ext cx="2392435" cy="1814345"/>
          </a:xfrm>
          <a:prstGeom prst="rect">
            <a:avLst/>
          </a:prstGeom>
        </p:spPr>
      </p:pic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Transportation of Data</a:t>
            </a:r>
            <a:br>
              <a:rPr lang="en-US" sz="1600" dirty="0">
                <a:latin typeface="Arial" charset="0"/>
              </a:rPr>
            </a:br>
            <a:r>
              <a:rPr lang="en-CA" altLang="en-US" dirty="0" smtClean="0"/>
              <a:t>TCP (Cont.)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3927" t="19024"/>
          <a:stretch/>
        </p:blipFill>
        <p:spPr>
          <a:xfrm>
            <a:off x="155274" y="1159710"/>
            <a:ext cx="2148647" cy="169186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8793" y="1037446"/>
            <a:ext cx="3820949" cy="2415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1537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A3178FD6-045E-43BB-9FF9-79BDC55288A1}" vid="{B3635A64-254C-4D4D-B1C2-6197525273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9018</TotalTime>
  <Words>2036</Words>
  <Application>Microsoft Office PowerPoint</Application>
  <PresentationFormat>On-screen Show (16:9)</PresentationFormat>
  <Paragraphs>364</Paragraphs>
  <Slides>45</Slides>
  <Notes>45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3" baseType="lpstr">
      <vt:lpstr>ＭＳ Ｐゴシック</vt:lpstr>
      <vt:lpstr>Arial</vt:lpstr>
      <vt:lpstr>Calibri</vt:lpstr>
      <vt:lpstr>CiscoSans</vt:lpstr>
      <vt:lpstr>CiscoSans ExtraLight</vt:lpstr>
      <vt:lpstr>CiscoSans Thin</vt:lpstr>
      <vt:lpstr>Wingdings</vt:lpstr>
      <vt:lpstr>Default Theme</vt:lpstr>
      <vt:lpstr>Chapter 9: Transport Layer</vt:lpstr>
      <vt:lpstr>Chapter 9 - Sections &amp; Objectives</vt:lpstr>
      <vt:lpstr>9.1 Transport Layer Protocols</vt:lpstr>
      <vt:lpstr>Transportation of Data Role of the Transport Layer</vt:lpstr>
      <vt:lpstr>Transportation of Data  Transport Layer Responsibilities</vt:lpstr>
      <vt:lpstr>Transportation of Data Conversation Multiplexing</vt:lpstr>
      <vt:lpstr>Transportation of Data Transport Layer Reliability</vt:lpstr>
      <vt:lpstr>Transportation of Data TCP</vt:lpstr>
      <vt:lpstr>Transportation of Data TCP (Cont.)</vt:lpstr>
      <vt:lpstr>Transportation of Data TCP (Cont.)</vt:lpstr>
      <vt:lpstr>Transportation of Data UDP</vt:lpstr>
      <vt:lpstr>Transportation of Data The Right Transport Layer Protocol for the Right Application</vt:lpstr>
      <vt:lpstr>TCP and UDP Overview TCP Features</vt:lpstr>
      <vt:lpstr>TCP and UDP Overview TCP Header</vt:lpstr>
      <vt:lpstr>TCP and UDP Overview  UDP Features</vt:lpstr>
      <vt:lpstr>TCP and UDP Overview  UDP Header</vt:lpstr>
      <vt:lpstr>TCP and UDP Overview  Multiple Separate Communications</vt:lpstr>
      <vt:lpstr>TCP and UDP Overview  Port Numbers</vt:lpstr>
      <vt:lpstr>TCP and UDP Overview  Socket Pairs</vt:lpstr>
      <vt:lpstr>TCP and UDP Overview  Port Number Groups</vt:lpstr>
      <vt:lpstr>TCP and UDP Overview  Port Number Groups (Cont.)</vt:lpstr>
      <vt:lpstr>TCP and UDP Overview  The netstat Command</vt:lpstr>
      <vt:lpstr>9.2 TCP and UDP</vt:lpstr>
      <vt:lpstr>TCP Communication Process TCP Server Process</vt:lpstr>
      <vt:lpstr>TCP Communication Process TCP Server Process (Cont.)</vt:lpstr>
      <vt:lpstr>TCP Communication Process TCP Connection Establishment </vt:lpstr>
      <vt:lpstr>TCP Communication Process TCP Session Termination</vt:lpstr>
      <vt:lpstr>TCP Communication Process TCP Three-way Handshake Analysis</vt:lpstr>
      <vt:lpstr>TCP Communication Process Video Demonstration - TCP 3-Way Handshake</vt:lpstr>
      <vt:lpstr>Reliability and Flow Control TCP Reliability – Ordered Delivery</vt:lpstr>
      <vt:lpstr>Reliability and Flow Control Video Demonstration - TCP Reliability – Sequence Numbers and Acknowledgments</vt:lpstr>
      <vt:lpstr>Reliability and Flow Control Video Demonstration – Data Loss and Retransmission</vt:lpstr>
      <vt:lpstr>Reliability and Flow Control TCP Flow Control – Window Size and Acknowledgments</vt:lpstr>
      <vt:lpstr>Reliability and Flow Control TCP Flow Control – Congestion Avoidance</vt:lpstr>
      <vt:lpstr>UDP Communication UDP Low Overhead versus Reliability</vt:lpstr>
      <vt:lpstr>UDP Communication UDP Datagram Reassembly</vt:lpstr>
      <vt:lpstr>UDP Communication UDP Server Processes and Requests</vt:lpstr>
      <vt:lpstr>UDP Communication UDP Client Processes</vt:lpstr>
      <vt:lpstr>UDP Communication UDP Client Processes (Cont.)</vt:lpstr>
      <vt:lpstr>TCP or UDP Applications that use TCP</vt:lpstr>
      <vt:lpstr>TCP or UDP Applications that use UDP</vt:lpstr>
      <vt:lpstr>9.3 Chapter Summary</vt:lpstr>
      <vt:lpstr>Conclusion Chapter 9: Transport Layer</vt:lpstr>
      <vt:lpstr>Section 9.1 New Terms and Commands</vt:lpstr>
      <vt:lpstr>Section 9.2 New Terms and Commands</vt:lpstr>
    </vt:vector>
  </TitlesOfParts>
  <Company>Cisco Systems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bvachon@cisco.com</dc:creator>
  <cp:lastModifiedBy>Student</cp:lastModifiedBy>
  <cp:revision>315</cp:revision>
  <dcterms:created xsi:type="dcterms:W3CDTF">2016-08-22T22:27:36Z</dcterms:created>
  <dcterms:modified xsi:type="dcterms:W3CDTF">2018-11-19T13:54:59Z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</Properties>
</file>

<file path=docProps/thumbnail.jpeg>
</file>